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609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5239" y="593598"/>
            <a:ext cx="7110730" cy="4625975"/>
          </a:xfrm>
          <a:custGeom>
            <a:avLst/>
            <a:gdLst/>
            <a:ahLst/>
            <a:cxnLst/>
            <a:rect l="l" t="t" r="r" b="b"/>
            <a:pathLst>
              <a:path w="7110730" h="4625975">
                <a:moveTo>
                  <a:pt x="0" y="0"/>
                </a:moveTo>
                <a:lnTo>
                  <a:pt x="0" y="4319650"/>
                </a:lnTo>
                <a:lnTo>
                  <a:pt x="4005" y="4369330"/>
                </a:lnTo>
                <a:lnTo>
                  <a:pt x="15601" y="4416453"/>
                </a:lnTo>
                <a:lnTo>
                  <a:pt x="34159" y="4460390"/>
                </a:lnTo>
                <a:lnTo>
                  <a:pt x="59051" y="4500510"/>
                </a:lnTo>
                <a:lnTo>
                  <a:pt x="89647" y="4536185"/>
                </a:lnTo>
                <a:lnTo>
                  <a:pt x="125318" y="4566785"/>
                </a:lnTo>
                <a:lnTo>
                  <a:pt x="165437" y="4591680"/>
                </a:lnTo>
                <a:lnTo>
                  <a:pt x="209373" y="4610242"/>
                </a:lnTo>
                <a:lnTo>
                  <a:pt x="256498" y="4621841"/>
                </a:lnTo>
                <a:lnTo>
                  <a:pt x="306184" y="4625847"/>
                </a:lnTo>
                <a:lnTo>
                  <a:pt x="6929780" y="4625847"/>
                </a:lnTo>
                <a:lnTo>
                  <a:pt x="6979460" y="4621841"/>
                </a:lnTo>
                <a:lnTo>
                  <a:pt x="7026583" y="4610242"/>
                </a:lnTo>
                <a:lnTo>
                  <a:pt x="7070520" y="4591680"/>
                </a:lnTo>
                <a:lnTo>
                  <a:pt x="7110640" y="456678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631303" y="412737"/>
            <a:ext cx="7026909" cy="4806950"/>
          </a:xfrm>
          <a:custGeom>
            <a:avLst/>
            <a:gdLst/>
            <a:ahLst/>
            <a:cxnLst/>
            <a:rect l="l" t="t" r="r" b="b"/>
            <a:pathLst>
              <a:path w="7026909" h="4806950">
                <a:moveTo>
                  <a:pt x="59017" y="0"/>
                </a:moveTo>
                <a:lnTo>
                  <a:pt x="34139" y="40119"/>
                </a:lnTo>
                <a:lnTo>
                  <a:pt x="15591" y="84056"/>
                </a:lnTo>
                <a:lnTo>
                  <a:pt x="4002" y="131179"/>
                </a:lnTo>
                <a:lnTo>
                  <a:pt x="0" y="180859"/>
                </a:lnTo>
                <a:lnTo>
                  <a:pt x="0" y="4500510"/>
                </a:lnTo>
                <a:lnTo>
                  <a:pt x="4002" y="4550191"/>
                </a:lnTo>
                <a:lnTo>
                  <a:pt x="15591" y="4597314"/>
                </a:lnTo>
                <a:lnTo>
                  <a:pt x="34139" y="4641250"/>
                </a:lnTo>
                <a:lnTo>
                  <a:pt x="59017" y="4681371"/>
                </a:lnTo>
                <a:lnTo>
                  <a:pt x="89598" y="4717045"/>
                </a:lnTo>
                <a:lnTo>
                  <a:pt x="125254" y="4747645"/>
                </a:lnTo>
                <a:lnTo>
                  <a:pt x="165357" y="4772541"/>
                </a:lnTo>
                <a:lnTo>
                  <a:pt x="209279" y="4791103"/>
                </a:lnTo>
                <a:lnTo>
                  <a:pt x="256393" y="4802701"/>
                </a:lnTo>
                <a:lnTo>
                  <a:pt x="306070" y="4806707"/>
                </a:lnTo>
                <a:lnTo>
                  <a:pt x="6929755" y="4806707"/>
                </a:lnTo>
                <a:lnTo>
                  <a:pt x="6979435" y="4802701"/>
                </a:lnTo>
                <a:lnTo>
                  <a:pt x="7026558" y="4791103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15239" y="5633592"/>
            <a:ext cx="6930390" cy="4625975"/>
          </a:xfrm>
          <a:custGeom>
            <a:avLst/>
            <a:gdLst/>
            <a:ahLst/>
            <a:cxnLst/>
            <a:rect l="l" t="t" r="r" b="b"/>
            <a:pathLst>
              <a:path w="6930390" h="4625975">
                <a:moveTo>
                  <a:pt x="0" y="0"/>
                </a:moveTo>
                <a:lnTo>
                  <a:pt x="0" y="4319650"/>
                </a:lnTo>
                <a:lnTo>
                  <a:pt x="4005" y="4369336"/>
                </a:lnTo>
                <a:lnTo>
                  <a:pt x="15601" y="4416462"/>
                </a:lnTo>
                <a:lnTo>
                  <a:pt x="34159" y="4460398"/>
                </a:lnTo>
                <a:lnTo>
                  <a:pt x="59051" y="4500517"/>
                </a:lnTo>
                <a:lnTo>
                  <a:pt x="89647" y="4536188"/>
                </a:lnTo>
                <a:lnTo>
                  <a:pt x="125318" y="4566784"/>
                </a:lnTo>
                <a:lnTo>
                  <a:pt x="165437" y="4591675"/>
                </a:lnTo>
                <a:lnTo>
                  <a:pt x="209373" y="4610234"/>
                </a:lnTo>
                <a:lnTo>
                  <a:pt x="256498" y="4621830"/>
                </a:lnTo>
                <a:lnTo>
                  <a:pt x="306184" y="4625835"/>
                </a:lnTo>
                <a:lnTo>
                  <a:pt x="6929780" y="462583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631303" y="5386458"/>
            <a:ext cx="6929755" cy="4872990"/>
          </a:xfrm>
          <a:custGeom>
            <a:avLst/>
            <a:gdLst/>
            <a:ahLst/>
            <a:cxnLst/>
            <a:rect l="l" t="t" r="r" b="b"/>
            <a:pathLst>
              <a:path w="6929755" h="4872990">
                <a:moveTo>
                  <a:pt x="125254" y="0"/>
                </a:moveTo>
                <a:lnTo>
                  <a:pt x="89598" y="30599"/>
                </a:lnTo>
                <a:lnTo>
                  <a:pt x="59017" y="66274"/>
                </a:lnTo>
                <a:lnTo>
                  <a:pt x="34139" y="106394"/>
                </a:lnTo>
                <a:lnTo>
                  <a:pt x="15591" y="150331"/>
                </a:lnTo>
                <a:lnTo>
                  <a:pt x="4002" y="197454"/>
                </a:lnTo>
                <a:lnTo>
                  <a:pt x="0" y="247134"/>
                </a:lnTo>
                <a:lnTo>
                  <a:pt x="0" y="4566785"/>
                </a:lnTo>
                <a:lnTo>
                  <a:pt x="4002" y="4616471"/>
                </a:lnTo>
                <a:lnTo>
                  <a:pt x="15591" y="4663597"/>
                </a:lnTo>
                <a:lnTo>
                  <a:pt x="34139" y="4707533"/>
                </a:lnTo>
                <a:lnTo>
                  <a:pt x="59017" y="4747651"/>
                </a:lnTo>
                <a:lnTo>
                  <a:pt x="89598" y="4783323"/>
                </a:lnTo>
                <a:lnTo>
                  <a:pt x="125254" y="4813919"/>
                </a:lnTo>
                <a:lnTo>
                  <a:pt x="165357" y="4838810"/>
                </a:lnTo>
                <a:lnTo>
                  <a:pt x="209279" y="4857369"/>
                </a:lnTo>
                <a:lnTo>
                  <a:pt x="256393" y="4868965"/>
                </a:lnTo>
                <a:lnTo>
                  <a:pt x="306070" y="4872970"/>
                </a:lnTo>
                <a:lnTo>
                  <a:pt x="6929754" y="487297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9247" y="467451"/>
            <a:ext cx="4967985" cy="44682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06114" y="481793"/>
            <a:ext cx="2056093" cy="39911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285" y="427736"/>
            <a:ext cx="1361313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3274" y="5471479"/>
            <a:ext cx="2520060" cy="457641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345602"/>
              </p:ext>
            </p:extLst>
          </p:nvPr>
        </p:nvGraphicFramePr>
        <p:xfrm>
          <a:off x="539244" y="6335394"/>
          <a:ext cx="6595109" cy="3617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3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9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Write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out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some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Python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performing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tasks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Displaying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YES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tick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screen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Making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micro:bit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pause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(go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sleep)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200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milliseconds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37465" marR="356870">
                        <a:lnSpc>
                          <a:spcPct val="101699"/>
                        </a:lnSpc>
                        <a:spcBef>
                          <a:spcPts val="87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An If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statement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button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pressed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11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37465" marR="302895">
                        <a:lnSpc>
                          <a:spcPct val="101699"/>
                        </a:lnSpc>
                        <a:spcBef>
                          <a:spcPts val="869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Creating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variable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storing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value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(such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number)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it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marL="37465" marR="433705">
                        <a:lnSpc>
                          <a:spcPct val="101699"/>
                        </a:lnSpc>
                        <a:spcBef>
                          <a:spcPts val="81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statement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whether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two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variables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match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5289" y="5494206"/>
            <a:ext cx="3665979" cy="3959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533256" y="6067424"/>
            <a:ext cx="5638800" cy="5803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75"/>
              </a:spcBef>
            </a:pPr>
            <a:r>
              <a:rPr sz="1200" dirty="0">
                <a:latin typeface="Calibri"/>
                <a:cs typeface="Calibri"/>
              </a:rPr>
              <a:t>Being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‘read’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systems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understand what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doing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vital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of </a:t>
            </a:r>
            <a:r>
              <a:rPr sz="1200" dirty="0">
                <a:latin typeface="Calibri"/>
                <a:cs typeface="Calibri"/>
              </a:rPr>
              <a:t>programming.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Annotate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image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with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comments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explain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what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each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-20" dirty="0">
                <a:latin typeface="Calibri"/>
                <a:cs typeface="Calibri"/>
              </a:rPr>
              <a:t> this </a:t>
            </a:r>
            <a:r>
              <a:rPr sz="1200" dirty="0">
                <a:latin typeface="Calibri"/>
                <a:cs typeface="Calibri"/>
              </a:rPr>
              <a:t>application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doing.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2164" y="1121282"/>
            <a:ext cx="2476644" cy="345262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60950" y="1275333"/>
            <a:ext cx="2011172" cy="132097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1929" y="1270888"/>
            <a:ext cx="1905759" cy="272389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9262109" y="7085585"/>
            <a:ext cx="4027170" cy="2539365"/>
            <a:chOff x="9262109" y="7085585"/>
            <a:chExt cx="4027170" cy="253936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1634" y="7095110"/>
              <a:ext cx="4007992" cy="252005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271634" y="7095110"/>
              <a:ext cx="4008120" cy="2520315"/>
            </a:xfrm>
            <a:custGeom>
              <a:avLst/>
              <a:gdLst/>
              <a:ahLst/>
              <a:cxnLst/>
              <a:rect l="l" t="t" r="r" b="b"/>
              <a:pathLst>
                <a:path w="4008119" h="2520315">
                  <a:moveTo>
                    <a:pt x="0" y="2520061"/>
                  </a:moveTo>
                  <a:lnTo>
                    <a:pt x="4007993" y="2520061"/>
                  </a:lnTo>
                  <a:lnTo>
                    <a:pt x="4007993" y="0"/>
                  </a:lnTo>
                  <a:lnTo>
                    <a:pt x="0" y="0"/>
                  </a:lnTo>
                  <a:lnTo>
                    <a:pt x="0" y="252006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8" name="object 4">
            <a:extLst>
              <a:ext uri="{FF2B5EF4-FFF2-40B4-BE49-F238E27FC236}">
                <a16:creationId xmlns:a16="http://schemas.microsoft.com/office/drawing/2014/main" id="{A17EF803-FF7E-C9EB-946F-E4C4C82FB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813881"/>
              </p:ext>
            </p:extLst>
          </p:nvPr>
        </p:nvGraphicFramePr>
        <p:xfrm>
          <a:off x="8248650" y="1125073"/>
          <a:ext cx="6248400" cy="3617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8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9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9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4298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en-GB" sz="1200" b="1" dirty="0">
                          <a:latin typeface="+mn-lt"/>
                          <a:cs typeface="Calibri"/>
                        </a:rPr>
                        <a:t>Write</a:t>
                      </a:r>
                      <a:r>
                        <a:rPr lang="en-GB" sz="1200" b="1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an</a:t>
                      </a:r>
                      <a:r>
                        <a:rPr lang="en-GB" sz="1200" b="1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explanation</a:t>
                      </a:r>
                      <a:r>
                        <a:rPr lang="en-GB" sz="1200" b="1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for</a:t>
                      </a:r>
                      <a:r>
                        <a:rPr lang="en-GB" sz="1200" b="1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each</a:t>
                      </a:r>
                      <a:r>
                        <a:rPr lang="en-GB" sz="1200" b="1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of</a:t>
                      </a:r>
                      <a:r>
                        <a:rPr lang="en-GB" sz="1200" b="1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these</a:t>
                      </a:r>
                      <a:r>
                        <a:rPr lang="en-GB" sz="1200" b="1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key</a:t>
                      </a:r>
                      <a:r>
                        <a:rPr lang="en-GB" sz="1200" b="1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terms</a:t>
                      </a:r>
                      <a:r>
                        <a:rPr lang="en-GB" sz="1200" b="1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as</a:t>
                      </a:r>
                      <a:r>
                        <a:rPr lang="en-GB" sz="1200" b="1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you</a:t>
                      </a:r>
                      <a:r>
                        <a:rPr lang="en-GB" sz="1200" b="1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find</a:t>
                      </a:r>
                      <a:r>
                        <a:rPr lang="en-GB" sz="1200" b="1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them</a:t>
                      </a:r>
                      <a:r>
                        <a:rPr lang="en-GB" sz="1200" b="1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dirty="0">
                          <a:latin typeface="+mn-lt"/>
                          <a:cs typeface="Calibri"/>
                        </a:rPr>
                        <a:t>out</a:t>
                      </a:r>
                      <a:r>
                        <a:rPr lang="en-GB" sz="1200" b="1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GB" sz="1200" b="1" spc="-50" dirty="0">
                          <a:latin typeface="+mn-lt"/>
                          <a:cs typeface="Calibri"/>
                        </a:rPr>
                        <a:t>:</a:t>
                      </a:r>
                      <a:endParaRPr lang="en-GB" sz="1200" dirty="0">
                        <a:latin typeface="+mn-lt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lang="en-GB" sz="1200" dirty="0">
                          <a:latin typeface="Calibri"/>
                          <a:cs typeface="Calibri"/>
                        </a:rPr>
                        <a:t>variable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lang="en-GB" sz="1200" dirty="0">
                          <a:latin typeface="Calibri"/>
                          <a:cs typeface="Calibri"/>
                        </a:rPr>
                        <a:t>abstraction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37465" marR="356870">
                        <a:lnSpc>
                          <a:spcPct val="101699"/>
                        </a:lnSpc>
                        <a:spcBef>
                          <a:spcPts val="875"/>
                        </a:spcBef>
                      </a:pPr>
                      <a:r>
                        <a:rPr lang="en-GB" sz="1200" dirty="0">
                          <a:latin typeface="Calibri"/>
                          <a:cs typeface="Calibri"/>
                        </a:rPr>
                        <a:t>decomposition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111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 marL="37465" marR="302895">
                        <a:lnSpc>
                          <a:spcPct val="101699"/>
                        </a:lnSpc>
                        <a:spcBef>
                          <a:spcPts val="869"/>
                        </a:spcBef>
                      </a:pPr>
                      <a:r>
                        <a:rPr lang="en-GB" sz="1200" dirty="0">
                          <a:latin typeface="Calibri"/>
                          <a:cs typeface="Calibri"/>
                        </a:rPr>
                        <a:t>Event handler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marL="37465" marR="433705">
                        <a:lnSpc>
                          <a:spcPct val="101699"/>
                        </a:lnSpc>
                        <a:spcBef>
                          <a:spcPts val="815"/>
                        </a:spcBef>
                      </a:pPr>
                      <a:r>
                        <a:rPr lang="en-GB" sz="1200" dirty="0">
                          <a:latin typeface="Calibri"/>
                          <a:cs typeface="Calibri"/>
                        </a:rPr>
                        <a:t>pseudocode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78421" y="4607432"/>
            <a:ext cx="1705101" cy="14400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126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James Brown</cp:lastModifiedBy>
  <cp:revision>2</cp:revision>
  <dcterms:created xsi:type="dcterms:W3CDTF">2026-04-18T23:11:19Z</dcterms:created>
  <dcterms:modified xsi:type="dcterms:W3CDTF">2026-04-18T23:14:36Z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2026-04-19T00:00:00Z</vt:filetime>
  </property>
  <property fmtid="{D5CDD505-2E9C-101B-9397-08002B2CF9AE}" pid="3" name="LastSaved">
    <vt:filetime>2026-04-19T00:00:00Z</vt:filetime>
  </property>
</Properties>
</file>