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>
        <p:scale>
          <a:sx n="85" d="100"/>
          <a:sy n="85" d="100"/>
        </p:scale>
        <p:origin x="267" y="1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F4D9E-B4AB-42C6-AECB-6BB8DC2E3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9B01A-FED2-F3D8-B298-50CDB4195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D5AAE-C0C2-E8D8-AD37-463C08F6D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7970E-48C5-E6B3-3C7A-B11B2AF01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DD293-41AB-429D-E430-1DBFF57A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11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B9BC6-8C76-B640-E413-7F25D128F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C8583-EFC3-73BB-D9C7-287D11A31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3DCC3-9571-DF7C-58E5-B4B9E4F9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C6260-69D1-D8F7-25A2-06A113DD5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9CF2D-635D-F0CE-EBCD-1955A713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21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4076B-C97B-4F4D-B1C1-F807A1AC3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C6FB8-3289-6321-F6F5-4F7AFDD8C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7CB0E-0C35-51EB-7AD5-F63A06654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6EBBF-681C-4D26-D134-E32A8C1F3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B2682-B74A-7838-3662-D14877809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34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820E7-9588-3B1B-1F8E-1C32545BD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C837F-9D69-4FE2-50C2-7C70D396FB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0FF45F-AD0E-A5C9-ED9D-4C40C6941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4D3F9-A56C-5601-B640-04D799F2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A7BEB-A542-72EA-1271-519912D69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D851A-DADA-65F1-3403-1080CC640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41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51079-D4A1-D560-2C7B-A5A506D6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20EE0-8BFF-BC59-0FFB-BA47CD82B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E364D9-7AE9-4EE3-4C67-F57759C28C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6D3E50-6DFD-9200-526D-A3B57C713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03A2FD-AE5A-C05A-3EB9-B2B97B458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26ADEA-7357-A671-256F-183991DED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40316D-132D-132F-5085-DCEF9262B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ADDAF4-352A-B52F-4779-A8301B59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253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4054C-2D49-6C1B-5BCB-EC9FD8D46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041E5F-C925-666A-8024-48CD9EAE1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77EFEF-A7A5-8388-5A21-C7A059536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347C4-CF2A-5544-4F68-A4FB11D09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271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B7AD34-03DD-9969-D2D9-EEBB66C58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7CF92A-35FE-5E01-D347-DBEF5852C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7BD8FD-398A-42ED-BE88-C7C27007A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045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6010C-270E-3D95-D115-A95B66BB6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1CA84-F3DB-9698-1B4F-0B69B4555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6B0F3-7BA9-6396-597A-98DF7B4CE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C3D7F4-ED4E-454B-50E1-405E04728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05F29-A11B-7415-FC22-5F116AEEF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6D1EE5-5911-C293-7B34-1664DAA86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75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14975-F0B9-E4FF-12CE-50F03EA58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D227E0-2F43-6D90-39EF-416E8DD481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3AFE0-2E98-CB41-BD9C-1004A39F7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2523C-16CD-99D0-03C0-1B6AC981A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BE9D44-85F4-C026-029A-952541294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98B7A-96F9-72D1-FF1E-B1C48D0F9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65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33DE1-F1F9-BEB9-FC81-824F8B7BB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B38EB-F1C3-A821-C6F3-846A1F903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EE831-C93C-27B4-B8DB-8DE24DC08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77965-6183-07C4-B5C0-17B414E9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CF5BF-A6BF-4D76-77A0-1B930283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950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3525A7-A891-BB08-FE86-9AC508CAD8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1B40A1-5131-B613-4C10-6DB41E517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16A50-11F3-4943-7E4C-D55C39579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81EC8-876B-040D-62F2-699B8842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D6D98-27DB-10B0-B1DA-494AE4C8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E122CB-C8AB-7ED2-AD4A-D4E854A1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FD186-51F6-10EB-8FE3-62FDA2DCD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D837C-34EB-855B-0B51-BF61EED0F5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7086BA-3890-435A-8789-5046F838E5E2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A493E-5279-E1F9-A7F9-523CD4BB6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95B57-1510-AE1A-6669-F14D8C9C5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3D539A-B0CC-46DC-A24B-A967967CC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98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>
            <a:extLst>
              <a:ext uri="{FF2B5EF4-FFF2-40B4-BE49-F238E27FC236}">
                <a16:creationId xmlns:a16="http://schemas.microsoft.com/office/drawing/2014/main" id="{CA3E2A11-0484-7AC9-A711-0C5EA09FF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65" y="183983"/>
            <a:ext cx="5832046" cy="907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5B5BA5"/>
                </a:solidFill>
                <a:effectLst/>
                <a:latin typeface="Arial" panose="020B0604020202020204" pitchFamily="34" charset="0"/>
                <a:ea typeface="Quicksand" panose="020B0604020202020204" charset="0"/>
                <a:cs typeface="Quicksand" panose="020B0604020202020204" charset="0"/>
              </a:rPr>
              <a:t>Level 2: Categorise the data</a:t>
            </a:r>
            <a:endParaRPr kumimoji="0" lang="en-GB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Quicksand" panose="020B0604020202020204" charset="0"/>
                <a:cs typeface="Quicksand" panose="020B0604020202020204" charset="0"/>
              </a:rPr>
              <a:t>Task:</a:t>
            </a: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Quicksand" panose="020B0604020202020204" charset="0"/>
                <a:cs typeface="Quicksand" panose="020B0604020202020204" charset="0"/>
              </a:rPr>
              <a:t> Complete the mind map by adding examples of data for each of the four categories. </a:t>
            </a:r>
            <a:endParaRPr kumimoji="0" lang="en-GB" altLang="en-US" sz="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987DAC-D6D3-E1D4-5428-0A0CC3BE85DF}"/>
              </a:ext>
            </a:extLst>
          </p:cNvPr>
          <p:cNvGrpSpPr/>
          <p:nvPr/>
        </p:nvGrpSpPr>
        <p:grpSpPr>
          <a:xfrm>
            <a:off x="3599799" y="2381992"/>
            <a:ext cx="4723976" cy="2850087"/>
            <a:chOff x="1222354" y="1022554"/>
            <a:chExt cx="5147241" cy="3105121"/>
          </a:xfrm>
        </p:grpSpPr>
        <p:sp>
          <p:nvSpPr>
            <p:cNvPr id="6" name="Text Box 2047290010">
              <a:extLst>
                <a:ext uri="{FF2B5EF4-FFF2-40B4-BE49-F238E27FC236}">
                  <a16:creationId xmlns:a16="http://schemas.microsoft.com/office/drawing/2014/main" id="{9FC691EF-9CD2-6D69-36DC-00714846216F}"/>
                </a:ext>
              </a:extLst>
            </p:cNvPr>
            <p:cNvSpPr txBox="1"/>
            <p:nvPr/>
          </p:nvSpPr>
          <p:spPr>
            <a:xfrm>
              <a:off x="2764700" y="2252746"/>
              <a:ext cx="1901700" cy="70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lnSpc>
                  <a:spcPct val="115000"/>
                </a:lnSpc>
                <a:buNone/>
              </a:pPr>
              <a:r>
                <a:rPr lang="en-GB" sz="1300" b="1" dirty="0">
                  <a:solidFill>
                    <a:srgbClr val="000000"/>
                  </a:solidFill>
                  <a:effectLst/>
                  <a:latin typeface="Quicksand"/>
                  <a:ea typeface="Quicksand"/>
                  <a:cs typeface="Quicksand"/>
                </a:rPr>
                <a:t>Data collected by </a:t>
              </a:r>
              <a:endParaRPr lang="en-GB" sz="1300" b="1" dirty="0">
                <a:effectLst/>
                <a:latin typeface="Quicksand"/>
                <a:ea typeface="Quicksand"/>
                <a:cs typeface="Quicksand"/>
              </a:endParaRPr>
            </a:p>
            <a:p>
              <a:pPr algn="ctr">
                <a:lnSpc>
                  <a:spcPct val="115000"/>
                </a:lnSpc>
                <a:buNone/>
              </a:pPr>
              <a:r>
                <a:rPr lang="en-GB" sz="1300" b="1" dirty="0">
                  <a:solidFill>
                    <a:srgbClr val="000000"/>
                  </a:solidFill>
                  <a:effectLst/>
                  <a:latin typeface="Quicksand"/>
                  <a:ea typeface="Quicksand"/>
                  <a:cs typeface="Quicksand"/>
                </a:rPr>
                <a:t>social media</a:t>
              </a:r>
              <a:endParaRPr lang="en-GB" sz="1300" b="1" dirty="0">
                <a:effectLst/>
                <a:latin typeface="Quicksand"/>
                <a:ea typeface="Quicksand"/>
                <a:cs typeface="Quicksand"/>
              </a:endParaRPr>
            </a:p>
          </p:txBody>
        </p:sp>
        <p:sp>
          <p:nvSpPr>
            <p:cNvPr id="7" name="Text Box 954649851">
              <a:extLst>
                <a:ext uri="{FF2B5EF4-FFF2-40B4-BE49-F238E27FC236}">
                  <a16:creationId xmlns:a16="http://schemas.microsoft.com/office/drawing/2014/main" id="{062E24DD-DFF4-78E2-65A9-9F11F0AA387F}"/>
                </a:ext>
              </a:extLst>
            </p:cNvPr>
            <p:cNvSpPr txBox="1"/>
            <p:nvPr/>
          </p:nvSpPr>
          <p:spPr>
            <a:xfrm>
              <a:off x="1222354" y="1233449"/>
              <a:ext cx="1610897" cy="4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lnSpc>
                  <a:spcPct val="115000"/>
                </a:lnSpc>
                <a:buNone/>
              </a:pPr>
              <a:r>
                <a:rPr lang="en-GB" sz="1100" dirty="0">
                  <a:solidFill>
                    <a:srgbClr val="000000"/>
                  </a:solidFill>
                  <a:effectLst/>
                  <a:latin typeface="Quicksand"/>
                  <a:ea typeface="Quicksand"/>
                  <a:cs typeface="Quicksand"/>
                </a:rPr>
                <a:t>Personal information about you</a:t>
              </a:r>
              <a:endParaRPr lang="en-GB" sz="1100" dirty="0">
                <a:effectLst/>
                <a:latin typeface="Quicksand"/>
                <a:ea typeface="Quicksand"/>
                <a:cs typeface="Quicksand"/>
              </a:endParaRPr>
            </a:p>
          </p:txBody>
        </p:sp>
        <p:sp>
          <p:nvSpPr>
            <p:cNvPr id="8" name="Text Box 970470569">
              <a:extLst>
                <a:ext uri="{FF2B5EF4-FFF2-40B4-BE49-F238E27FC236}">
                  <a16:creationId xmlns:a16="http://schemas.microsoft.com/office/drawing/2014/main" id="{FEDEEA91-5DE9-457D-0E56-EB058C3BD407}"/>
                </a:ext>
              </a:extLst>
            </p:cNvPr>
            <p:cNvSpPr txBox="1"/>
            <p:nvPr/>
          </p:nvSpPr>
          <p:spPr>
            <a:xfrm>
              <a:off x="4761827" y="1022554"/>
              <a:ext cx="1480200" cy="49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lnSpc>
                  <a:spcPct val="115000"/>
                </a:lnSpc>
                <a:buNone/>
              </a:pPr>
              <a:r>
                <a:rPr lang="en-GB" sz="1100" dirty="0">
                  <a:solidFill>
                    <a:srgbClr val="000000"/>
                  </a:solidFill>
                  <a:effectLst/>
                  <a:latin typeface="Quicksand"/>
                  <a:ea typeface="Quicksand"/>
                  <a:cs typeface="Quicksand"/>
                </a:rPr>
                <a:t>Content you provide them with</a:t>
              </a:r>
              <a:endParaRPr lang="en-GB" sz="1100" dirty="0">
                <a:effectLst/>
                <a:latin typeface="Quicksand"/>
                <a:ea typeface="Quicksand"/>
                <a:cs typeface="Quicksand"/>
              </a:endParaRPr>
            </a:p>
          </p:txBody>
        </p:sp>
        <p:sp>
          <p:nvSpPr>
            <p:cNvPr id="9" name="Text Box 845552963">
              <a:extLst>
                <a:ext uri="{FF2B5EF4-FFF2-40B4-BE49-F238E27FC236}">
                  <a16:creationId xmlns:a16="http://schemas.microsoft.com/office/drawing/2014/main" id="{1F52347E-9636-E076-E04C-ED5C3FDFFDE1}"/>
                </a:ext>
              </a:extLst>
            </p:cNvPr>
            <p:cNvSpPr txBox="1"/>
            <p:nvPr/>
          </p:nvSpPr>
          <p:spPr>
            <a:xfrm>
              <a:off x="1322710" y="3509975"/>
              <a:ext cx="1610897" cy="61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lnSpc>
                  <a:spcPct val="115000"/>
                </a:lnSpc>
                <a:buNone/>
              </a:pPr>
              <a:r>
                <a:rPr lang="en-GB" sz="1100" dirty="0">
                  <a:solidFill>
                    <a:srgbClr val="000000"/>
                  </a:solidFill>
                  <a:effectLst/>
                  <a:latin typeface="Quicksand"/>
                  <a:ea typeface="Quicksand"/>
                  <a:cs typeface="Quicksand"/>
                </a:rPr>
                <a:t>User behaviour (what you do whilst using their platform)</a:t>
              </a:r>
              <a:endParaRPr lang="en-GB" sz="1100" dirty="0">
                <a:effectLst/>
                <a:latin typeface="Quicksand"/>
                <a:ea typeface="Quicksand"/>
                <a:cs typeface="Quicksand"/>
              </a:endParaRPr>
            </a:p>
          </p:txBody>
        </p:sp>
        <p:sp>
          <p:nvSpPr>
            <p:cNvPr id="10" name="Text Box 1839822223">
              <a:extLst>
                <a:ext uri="{FF2B5EF4-FFF2-40B4-BE49-F238E27FC236}">
                  <a16:creationId xmlns:a16="http://schemas.microsoft.com/office/drawing/2014/main" id="{CCFDE5F2-057C-FC7C-1142-92DE6CA3E783}"/>
                </a:ext>
              </a:extLst>
            </p:cNvPr>
            <p:cNvSpPr txBox="1"/>
            <p:nvPr/>
          </p:nvSpPr>
          <p:spPr>
            <a:xfrm>
              <a:off x="5036395" y="3380279"/>
              <a:ext cx="1333200" cy="61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lnSpc>
                  <a:spcPct val="115000"/>
                </a:lnSpc>
                <a:buNone/>
              </a:pPr>
              <a:r>
                <a:rPr lang="en-GB" sz="1100" dirty="0">
                  <a:solidFill>
                    <a:srgbClr val="000000"/>
                  </a:solidFill>
                  <a:effectLst/>
                  <a:latin typeface="Quicksand"/>
                  <a:ea typeface="Quicksand"/>
                  <a:cs typeface="Quicksand"/>
                </a:rPr>
                <a:t>Data you have on others</a:t>
              </a:r>
              <a:endParaRPr lang="en-GB" sz="1100" dirty="0">
                <a:effectLst/>
                <a:latin typeface="Quicksand"/>
                <a:ea typeface="Quicksand"/>
                <a:cs typeface="Quicksand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FD7B3E9-9831-2585-B851-62CAC83CA6FC}"/>
                </a:ext>
              </a:extLst>
            </p:cNvPr>
            <p:cNvCxnSpPr/>
            <p:nvPr/>
          </p:nvCxnSpPr>
          <p:spPr>
            <a:xfrm rot="10800000">
              <a:off x="2049225" y="1618000"/>
              <a:ext cx="833100" cy="637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F684BF0-CBA9-F9BD-BD2D-850744B494DB}"/>
                </a:ext>
              </a:extLst>
            </p:cNvPr>
            <p:cNvCxnSpPr/>
            <p:nvPr/>
          </p:nvCxnSpPr>
          <p:spPr>
            <a:xfrm flipH="1">
              <a:off x="2509700" y="3000225"/>
              <a:ext cx="647100" cy="774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1A9A1B6-AD19-26EC-F1C0-AC5CCF667A11}"/>
                </a:ext>
              </a:extLst>
            </p:cNvPr>
            <p:cNvCxnSpPr/>
            <p:nvPr/>
          </p:nvCxnSpPr>
          <p:spPr>
            <a:xfrm>
              <a:off x="4460550" y="2872775"/>
              <a:ext cx="686100" cy="637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C10811F-C331-5D3D-9718-2F77A17A0183}"/>
                </a:ext>
              </a:extLst>
            </p:cNvPr>
            <p:cNvCxnSpPr/>
            <p:nvPr/>
          </p:nvCxnSpPr>
          <p:spPr>
            <a:xfrm rot="10800000" flipH="1">
              <a:off x="4548775" y="1539700"/>
              <a:ext cx="313800" cy="6861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" name="Cloud 14">
              <a:extLst>
                <a:ext uri="{FF2B5EF4-FFF2-40B4-BE49-F238E27FC236}">
                  <a16:creationId xmlns:a16="http://schemas.microsoft.com/office/drawing/2014/main" id="{B8863546-DC01-3D9A-2711-E04C167D4F93}"/>
                </a:ext>
              </a:extLst>
            </p:cNvPr>
            <p:cNvSpPr/>
            <p:nvPr/>
          </p:nvSpPr>
          <p:spPr>
            <a:xfrm>
              <a:off x="2745088" y="2132763"/>
              <a:ext cx="1901664" cy="931284"/>
            </a:xfrm>
            <a:prstGeom prst="cloud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buNone/>
              </a:pPr>
              <a:r>
                <a:rPr lang="en-GB" sz="1100">
                  <a:effectLst/>
                  <a:latin typeface="Quicksand"/>
                  <a:ea typeface="Quicksand"/>
                  <a:cs typeface="Quicksand"/>
                </a:rPr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2724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55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Quicksand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J. Brown</dc:creator>
  <cp:lastModifiedBy>J. Brown</cp:lastModifiedBy>
  <cp:revision>1</cp:revision>
  <dcterms:created xsi:type="dcterms:W3CDTF">2026-04-14T20:51:03Z</dcterms:created>
  <dcterms:modified xsi:type="dcterms:W3CDTF">2026-04-14T20:54:34Z</dcterms:modified>
</cp:coreProperties>
</file>