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5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Quicksand" panose="020B0604020202020204" charset="0"/>
      <p:regular r:id="rId13"/>
      <p:bold r:id="rId14"/>
    </p:embeddedFont>
    <p:embeddedFont>
      <p:font typeface="Quicksand Light" panose="020B0604020202020204" charset="0"/>
      <p:regular r:id="rId15"/>
      <p:bold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9C875C8-73A6-4515-B602-9176E5D99970}">
  <a:tblStyle styleId="{79C875C8-73A6-4515-B602-9176E5D9997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smartphone-app-news-web-internet-1184883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sketch-cartoon-space-set-3045125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sketch-cartoon-space-set-3045125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5ea948baa0_1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5ea948baa0_1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Last updated: 01-07-20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Image source: </a:t>
            </a:r>
            <a:r>
              <a:rPr lang="en-GB" sz="10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r:id="rId3"/>
              </a:rPr>
              <a:t>https://pixabay.com/illustrations/smartphone-app-news-web-internet-1184883</a:t>
            </a:r>
            <a:endParaRPr sz="10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759732e3e1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759732e3e1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Space image: </a:t>
            </a:r>
            <a:r>
              <a:rPr lang="en-GB" sz="10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r:id="rId3"/>
              </a:rPr>
              <a:t>https://pixabay.com/illustrations/sketch-cartoon-space-set-3045125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75af56fcad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75af56fcad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Space image: </a:t>
            </a:r>
            <a:r>
              <a:rPr lang="en-GB" sz="10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r:id="rId3"/>
              </a:rPr>
              <a:t>https://pixabay.com/illustrations/sketch-cartoon-space-set-3045125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59732e3e1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59732e3e1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75f4c610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75f4c6109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5f4c6109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75f4c6109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75f4c6109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75f4c61093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75f4c61093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75f4c61093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75f4c61093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75f4c61093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75f4c61093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75f4c61093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3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8316875" y="4351925"/>
            <a:ext cx="564300" cy="465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l="14223" t="14372" r="15015" b="14825"/>
          <a:stretch/>
        </p:blipFill>
        <p:spPr>
          <a:xfrm>
            <a:off x="8255175" y="4304125"/>
            <a:ext cx="694023" cy="69402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526875" y="576775"/>
            <a:ext cx="8095800" cy="20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5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532725" y="2665400"/>
            <a:ext cx="8095800" cy="7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2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s / Questions / Lists">
  <p:cSld name="TITLE_4_1_1_1_2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310900" y="1017725"/>
            <a:ext cx="8522100" cy="3811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10900" y="310900"/>
            <a:ext cx="8522100" cy="7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2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image and text under (with heading)">
  <p:cSld name="TITLE_4_1_1_2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0900" y="1017725"/>
            <a:ext cx="8521200" cy="309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2"/>
          </p:nvPr>
        </p:nvSpPr>
        <p:spPr>
          <a:xfrm>
            <a:off x="310900" y="4117599"/>
            <a:ext cx="8521200" cy="69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ubTitle" idx="3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image and text under (no heading)">
  <p:cSld name="TITLE_4_1_1_1_4_1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10900" y="472000"/>
            <a:ext cx="8521200" cy="379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310900" y="4282175"/>
            <a:ext cx="85212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3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image (no text under)">
  <p:cSld name="TITLE_4_1_1_1_3_2_1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310900" y="1017725"/>
            <a:ext cx="8521200" cy="3811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0900" y="319600"/>
            <a:ext cx="8521200" cy="70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ubTitle" idx="2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r Images side by side">
  <p:cSld name="TITLE_4_1_1_1_3_1_1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310900" y="1170124"/>
            <a:ext cx="4096500" cy="3659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2"/>
          </p:nvPr>
        </p:nvSpPr>
        <p:spPr>
          <a:xfrm>
            <a:off x="4736600" y="1170100"/>
            <a:ext cx="4096500" cy="3659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subTitle" idx="3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text">
  <p:cSld name="TITLE_4_1_1_1_1_1_1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310900" y="319600"/>
            <a:ext cx="8521200" cy="45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 b="0"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subTitle" idx="1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1155CC">
            <a:alpha val="559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2725"/>
            <a:ext cx="9144000" cy="306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310900" y="310900"/>
            <a:ext cx="85215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icksand"/>
              <a:buNone/>
              <a:defRPr sz="28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310900" y="1017725"/>
            <a:ext cx="8521500" cy="3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Char char="●"/>
              <a:defRPr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algn="ctr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lvl="2" algn="ctr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lvl="3" algn="ctr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lvl="4" algn="ctr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lvl="5" algn="ctr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lvl="6" algn="ctr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lvl="7" algn="ctr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lvl="8" algn="ctr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196">
          <p15:clr>
            <a:srgbClr val="EA4335"/>
          </p15:clr>
        </p15:guide>
        <p15:guide id="2" orient="horz" pos="196">
          <p15:clr>
            <a:srgbClr val="EA4335"/>
          </p15:clr>
        </p15:guide>
        <p15:guide id="3" orient="horz" pos="641">
          <p15:clr>
            <a:srgbClr val="EA4335"/>
          </p15:clr>
        </p15:guide>
        <p15:guide id="4" pos="2776">
          <p15:clr>
            <a:srgbClr val="EA4335"/>
          </p15:clr>
        </p15:guide>
        <p15:guide id="5" orient="horz" pos="812">
          <p15:clr>
            <a:srgbClr val="EA4335"/>
          </p15:clr>
        </p15:guide>
        <p15:guide id="6" pos="2984">
          <p15:clr>
            <a:srgbClr val="EA4335"/>
          </p15:clr>
        </p15:guide>
        <p15:guide id="7" pos="5564">
          <p15:clr>
            <a:srgbClr val="EA4335"/>
          </p15:clr>
        </p15:guide>
        <p15:guide id="8" orient="horz" pos="2592">
          <p15:clr>
            <a:srgbClr val="EA4335"/>
          </p15:clr>
        </p15:guide>
        <p15:guide id="9" pos="2448">
          <p15:clr>
            <a:srgbClr val="EA4335"/>
          </p15:clr>
        </p15:guide>
        <p15:guide id="10" pos="3312">
          <p15:clr>
            <a:srgbClr val="EA4335"/>
          </p15:clr>
        </p15:guide>
        <p15:guide id="11" orient="horz" pos="304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oolphysics.co.uk/age14-16/Astronomy/text/Planetary_gravity/index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50950"/>
            <a:ext cx="2949750" cy="379255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9"/>
          <p:cNvSpPr txBox="1"/>
          <p:nvPr/>
        </p:nvSpPr>
        <p:spPr>
          <a:xfrm>
            <a:off x="5007650" y="2448975"/>
            <a:ext cx="3312900" cy="5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5B5BA5"/>
                </a:solidFill>
                <a:latin typeface="Quicksand"/>
                <a:ea typeface="Quicksand"/>
                <a:cs typeface="Quicksand"/>
                <a:sym typeface="Quicksand"/>
              </a:rPr>
              <a:t>Your Weight in Space </a:t>
            </a:r>
            <a:endParaRPr/>
          </a:p>
        </p:txBody>
      </p:sp>
      <p:sp>
        <p:nvSpPr>
          <p:cNvPr id="8" name="Google Shape;51;p9"/>
          <p:cNvSpPr txBox="1">
            <a:spLocks noGrp="1"/>
          </p:cNvSpPr>
          <p:nvPr>
            <p:ph type="title"/>
          </p:nvPr>
        </p:nvSpPr>
        <p:spPr>
          <a:xfrm>
            <a:off x="315764" y="576775"/>
            <a:ext cx="8626711" cy="20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GB" sz="5400"/>
              <a:t>Carre’s </a:t>
            </a:r>
            <a:r>
              <a:rPr lang="en-GB" sz="5400" dirty="0"/>
              <a:t>Grammar Studios</a:t>
            </a:r>
            <a:endParaRPr sz="5400" dirty="0"/>
          </a:p>
        </p:txBody>
      </p:sp>
      <p:sp>
        <p:nvSpPr>
          <p:cNvPr id="9" name="Rectangle 8"/>
          <p:cNvSpPr/>
          <p:nvPr/>
        </p:nvSpPr>
        <p:spPr>
          <a:xfrm>
            <a:off x="8144081" y="4275971"/>
            <a:ext cx="934135" cy="756518"/>
          </a:xfrm>
          <a:prstGeom prst="rect">
            <a:avLst/>
          </a:prstGeom>
          <a:solidFill>
            <a:srgbClr val="E9E9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Your Weight in Space </a:t>
            </a:r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ubTitle" idx="3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Project description</a:t>
            </a:r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310900" y="1170124"/>
            <a:ext cx="4096500" cy="36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app will allow the user to work out their own weight in space and on different planets in our solar system.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b="1"/>
              <a:t>Weight in N = mass in kg × gravitational field strength in N/kg</a:t>
            </a:r>
            <a:endParaRPr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The user can enter their weight in kilograms and the app will tell them what they weigh on at least three planets other than Earth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Click here for more information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  <p:pic>
        <p:nvPicPr>
          <p:cNvPr id="63" name="Google Shape;63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7450" y="1170125"/>
            <a:ext cx="3525299" cy="3525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Project 2: Further instructions </a:t>
            </a:r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subTitle" idx="3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Project description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>
            <a:off x="310900" y="1170124"/>
            <a:ext cx="4096500" cy="36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app must first work out a user’s mass from their weight, which they enter into the app, in kilograms.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b="1"/>
              <a:t>Mass = weight in kg x 9.81</a:t>
            </a:r>
            <a:endParaRPr b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  <p:pic>
        <p:nvPicPr>
          <p:cNvPr id="72" name="Google Shape;72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7450" y="1170125"/>
            <a:ext cx="3525299" cy="3525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title"/>
          </p:nvPr>
        </p:nvSpPr>
        <p:spPr>
          <a:xfrm>
            <a:off x="311400" y="242150"/>
            <a:ext cx="8521200" cy="6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Project 2: Success criteria</a:t>
            </a:r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body" idx="2"/>
          </p:nvPr>
        </p:nvSpPr>
        <p:spPr>
          <a:xfrm>
            <a:off x="311400" y="762325"/>
            <a:ext cx="8586000" cy="69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Below are some mandatory success criteria. You should add between two and four additional success criteria that you would like your project to be judged on​.</a:t>
            </a:r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subTitle" idx="3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Success criteria</a:t>
            </a:r>
            <a:endParaRPr/>
          </a:p>
        </p:txBody>
      </p:sp>
      <p:graphicFrame>
        <p:nvGraphicFramePr>
          <p:cNvPr id="81" name="Google Shape;81;p12"/>
          <p:cNvGraphicFramePr/>
          <p:nvPr/>
        </p:nvGraphicFramePr>
        <p:xfrm>
          <a:off x="370050" y="1689015"/>
          <a:ext cx="8379500" cy="3289600"/>
        </p:xfrm>
        <a:graphic>
          <a:graphicData uri="http://schemas.openxmlformats.org/drawingml/2006/table">
            <a:tbl>
              <a:tblPr>
                <a:noFill/>
                <a:tableStyleId>{79C875C8-73A6-4515-B602-9176E5D99970}</a:tableStyleId>
              </a:tblPr>
              <a:tblGrid>
                <a:gridCol w="757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Success criterion</a:t>
                      </a:r>
                      <a:endParaRPr b="1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Met?</a:t>
                      </a:r>
                      <a:endParaRPr b="1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1. The app must have a welcome screen with a button to start the program.</a:t>
                      </a: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2. The app must allow the user to enter their mass in kilograms.</a:t>
                      </a: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3. The app must show the user what they weigh on the planets </a:t>
                      </a:r>
                      <a:r>
                        <a:rPr lang="en-GB" b="1" i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[enter planets here]</a:t>
                      </a:r>
                      <a:r>
                        <a:rPr lang="en-GB" i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.</a:t>
                      </a:r>
                      <a:endParaRPr i="1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4. </a:t>
                      </a: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5.</a:t>
                      </a: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6.</a:t>
                      </a: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7.</a:t>
                      </a: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3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Screen designs</a:t>
            </a:r>
            <a:endParaRPr/>
          </a:p>
        </p:txBody>
      </p:sp>
      <p:pic>
        <p:nvPicPr>
          <p:cNvPr id="88" name="Google Shape;88;p13"/>
          <p:cNvPicPr preferRelativeResize="0"/>
          <p:nvPr/>
        </p:nvPicPr>
        <p:blipFill rotWithShape="1">
          <a:blip r:embed="rId3">
            <a:alphaModFix/>
          </a:blip>
          <a:srcRect l="27126" t="4527" r="27158" b="4736"/>
          <a:stretch/>
        </p:blipFill>
        <p:spPr>
          <a:xfrm>
            <a:off x="1391250" y="310900"/>
            <a:ext cx="2377526" cy="4718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3">
            <a:alphaModFix/>
          </a:blip>
          <a:srcRect l="27126" t="4527" r="27158" b="4736"/>
          <a:stretch/>
        </p:blipFill>
        <p:spPr>
          <a:xfrm>
            <a:off x="5418100" y="310900"/>
            <a:ext cx="2377526" cy="4718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>
            <a:spLocks noGrp="1"/>
          </p:cNvSpPr>
          <p:nvPr>
            <p:ph type="body" idx="1"/>
          </p:nvPr>
        </p:nvSpPr>
        <p:spPr>
          <a:xfrm>
            <a:off x="310900" y="797675"/>
            <a:ext cx="8522100" cy="4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400"/>
              <a:t>Use the table below to document how you intend to decompose the problem. Don’t overcomplicate this by adding too many steps; remember that each step can be decomposed further, and use your success criteria as a guide to help you.</a:t>
            </a:r>
            <a:endParaRPr sz="1400"/>
          </a:p>
        </p:txBody>
      </p:sp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310950" y="254050"/>
            <a:ext cx="8522100" cy="7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Decompose the problem</a:t>
            </a:r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subTitle" idx="2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Decomposition</a:t>
            </a:r>
            <a:endParaRPr/>
          </a:p>
        </p:txBody>
      </p:sp>
      <p:graphicFrame>
        <p:nvGraphicFramePr>
          <p:cNvPr id="98" name="Google Shape;98;p14"/>
          <p:cNvGraphicFramePr/>
          <p:nvPr/>
        </p:nvGraphicFramePr>
        <p:xfrm>
          <a:off x="310950" y="1646250"/>
          <a:ext cx="8683850" cy="3154500"/>
        </p:xfrm>
        <a:graphic>
          <a:graphicData uri="http://schemas.openxmlformats.org/drawingml/2006/table">
            <a:tbl>
              <a:tblPr>
                <a:noFill/>
                <a:tableStyleId>{79C875C8-73A6-4515-B602-9176E5D99970}</a:tableStyleId>
              </a:tblPr>
              <a:tblGrid>
                <a:gridCol w="273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9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Step</a:t>
                      </a:r>
                      <a:endParaRPr b="1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Further decomposition</a:t>
                      </a:r>
                      <a:endParaRPr b="1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1.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2.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Diary milestone 1</a:t>
            </a:r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  <p:sp>
        <p:nvSpPr>
          <p:cNvPr id="105" name="Google Shape;105;p15"/>
          <p:cNvSpPr txBox="1">
            <a:spLocks noGrp="1"/>
          </p:cNvSpPr>
          <p:nvPr>
            <p:ph type="subTitle" idx="3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Milestone 1</a:t>
            </a:r>
            <a:endParaRPr/>
          </a:p>
        </p:txBody>
      </p:sp>
      <p:sp>
        <p:nvSpPr>
          <p:cNvPr id="106" name="Google Shape;106;p15"/>
          <p:cNvSpPr txBox="1">
            <a:spLocks noGrp="1"/>
          </p:cNvSpPr>
          <p:nvPr>
            <p:ph type="body" idx="2"/>
          </p:nvPr>
        </p:nvSpPr>
        <p:spPr>
          <a:xfrm>
            <a:off x="4037250" y="1289300"/>
            <a:ext cx="4795800" cy="21549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200"/>
              <a:t> </a:t>
            </a:r>
            <a:endParaRPr sz="1200"/>
          </a:p>
        </p:txBody>
      </p:sp>
      <p:sp>
        <p:nvSpPr>
          <p:cNvPr id="107" name="Google Shape;107;p15"/>
          <p:cNvSpPr txBox="1"/>
          <p:nvPr/>
        </p:nvSpPr>
        <p:spPr>
          <a:xfrm>
            <a:off x="4026800" y="548500"/>
            <a:ext cx="4795800" cy="6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have you achieved in this lesson? Don’t forget to include information on anything that went wrong and how you resolved the issues.</a:t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387100" y="975200"/>
            <a:ext cx="1252500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Screenshot</a:t>
            </a:r>
            <a:endParaRPr/>
          </a:p>
        </p:txBody>
      </p:sp>
      <p:sp>
        <p:nvSpPr>
          <p:cNvPr id="109" name="Google Shape;109;p15"/>
          <p:cNvSpPr txBox="1">
            <a:spLocks noGrp="1"/>
          </p:cNvSpPr>
          <p:nvPr>
            <p:ph type="body" idx="2"/>
          </p:nvPr>
        </p:nvSpPr>
        <p:spPr>
          <a:xfrm>
            <a:off x="4032050" y="3835650"/>
            <a:ext cx="4795800" cy="11736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200"/>
              <a:t> </a:t>
            </a:r>
            <a:endParaRPr sz="1200"/>
          </a:p>
        </p:txBody>
      </p:sp>
      <p:sp>
        <p:nvSpPr>
          <p:cNvPr id="110" name="Google Shape;110;p15"/>
          <p:cNvSpPr txBox="1"/>
          <p:nvPr/>
        </p:nvSpPr>
        <p:spPr>
          <a:xfrm>
            <a:off x="4034600" y="3444225"/>
            <a:ext cx="4780200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do you need to focus on in the next lesson?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 txBox="1">
            <a:spLocks noGrp="1"/>
          </p:cNvSpPr>
          <p:nvPr>
            <p:ph type="title"/>
          </p:nvPr>
        </p:nvSpPr>
        <p:spPr>
          <a:xfrm>
            <a:off x="310900" y="319600"/>
            <a:ext cx="8521200" cy="70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Feedback</a:t>
            </a:r>
            <a:endParaRPr/>
          </a:p>
        </p:txBody>
      </p:sp>
      <p:sp>
        <p:nvSpPr>
          <p:cNvPr id="116" name="Google Shape;116;p16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  <p:sp>
        <p:nvSpPr>
          <p:cNvPr id="117" name="Google Shape;117;p16"/>
          <p:cNvSpPr txBox="1">
            <a:spLocks noGrp="1"/>
          </p:cNvSpPr>
          <p:nvPr>
            <p:ph type="subTitle" idx="2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Peer feedback</a:t>
            </a:r>
            <a:endParaRPr/>
          </a:p>
        </p:txBody>
      </p:sp>
      <p:graphicFrame>
        <p:nvGraphicFramePr>
          <p:cNvPr id="118" name="Google Shape;118;p16"/>
          <p:cNvGraphicFramePr/>
          <p:nvPr/>
        </p:nvGraphicFramePr>
        <p:xfrm>
          <a:off x="345025" y="1034565"/>
          <a:ext cx="4197575" cy="4003040"/>
        </p:xfrm>
        <a:graphic>
          <a:graphicData uri="http://schemas.openxmlformats.org/drawingml/2006/table">
            <a:tbl>
              <a:tblPr>
                <a:noFill/>
                <a:tableStyleId>{79C875C8-73A6-4515-B602-9176E5D99970}</a:tableStyleId>
              </a:tblPr>
              <a:tblGrid>
                <a:gridCol w="357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2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6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Success criterion</a:t>
                      </a:r>
                      <a:endParaRPr sz="1100" b="1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Met?</a:t>
                      </a:r>
                      <a:endParaRPr sz="1100" b="1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1. The app must have a welcome screen with a button to start the program.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2. The app must allow the user to enter their mass in kilograms.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3. The app must show the user what they weigh on the planets </a:t>
                      </a:r>
                      <a:r>
                        <a:rPr lang="en-GB" sz="1100" b="1" i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[enter planets here]</a:t>
                      </a:r>
                      <a:r>
                        <a:rPr lang="en-GB" sz="1100" i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.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4. 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5.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6.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8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7.</a:t>
                      </a: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9" name="Google Shape;119;p16"/>
          <p:cNvSpPr txBox="1">
            <a:spLocks noGrp="1"/>
          </p:cNvSpPr>
          <p:nvPr>
            <p:ph type="body" idx="4294967295"/>
          </p:nvPr>
        </p:nvSpPr>
        <p:spPr>
          <a:xfrm>
            <a:off x="4705300" y="1448875"/>
            <a:ext cx="4203600" cy="15648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1100"/>
          </a:p>
        </p:txBody>
      </p:sp>
      <p:sp>
        <p:nvSpPr>
          <p:cNvPr id="120" name="Google Shape;120;p16"/>
          <p:cNvSpPr txBox="1"/>
          <p:nvPr/>
        </p:nvSpPr>
        <p:spPr>
          <a:xfrm>
            <a:off x="4687050" y="651050"/>
            <a:ext cx="4374300" cy="4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do you think could be done to help the app meet the success criteria? What other suggestions do you have?</a:t>
            </a:r>
            <a:endParaRPr/>
          </a:p>
        </p:txBody>
      </p:sp>
      <p:sp>
        <p:nvSpPr>
          <p:cNvPr id="121" name="Google Shape;121;p16"/>
          <p:cNvSpPr txBox="1">
            <a:spLocks noGrp="1"/>
          </p:cNvSpPr>
          <p:nvPr>
            <p:ph type="body" idx="4294967295"/>
          </p:nvPr>
        </p:nvSpPr>
        <p:spPr>
          <a:xfrm>
            <a:off x="4700100" y="3733325"/>
            <a:ext cx="4203600" cy="11736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1100"/>
          </a:p>
        </p:txBody>
      </p:sp>
      <p:sp>
        <p:nvSpPr>
          <p:cNvPr id="122" name="Google Shape;122;p16"/>
          <p:cNvSpPr txBox="1"/>
          <p:nvPr/>
        </p:nvSpPr>
        <p:spPr>
          <a:xfrm>
            <a:off x="4687050" y="3113300"/>
            <a:ext cx="4456800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do you think users will like most about the app?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Diary milestone 2</a:t>
            </a:r>
            <a:endParaRPr/>
          </a:p>
        </p:txBody>
      </p:sp>
      <p:sp>
        <p:nvSpPr>
          <p:cNvPr id="128" name="Google Shape;128;p17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  <p:sp>
        <p:nvSpPr>
          <p:cNvPr id="129" name="Google Shape;129;p17"/>
          <p:cNvSpPr txBox="1">
            <a:spLocks noGrp="1"/>
          </p:cNvSpPr>
          <p:nvPr>
            <p:ph type="subTitle" idx="3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Milestone 2</a:t>
            </a:r>
            <a:endParaRPr/>
          </a:p>
        </p:txBody>
      </p:sp>
      <p:sp>
        <p:nvSpPr>
          <p:cNvPr id="130" name="Google Shape;130;p17"/>
          <p:cNvSpPr txBox="1">
            <a:spLocks noGrp="1"/>
          </p:cNvSpPr>
          <p:nvPr>
            <p:ph type="body" idx="2"/>
          </p:nvPr>
        </p:nvSpPr>
        <p:spPr>
          <a:xfrm>
            <a:off x="4037250" y="1378713"/>
            <a:ext cx="4795800" cy="20655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200"/>
              <a:t> </a:t>
            </a:r>
            <a:endParaRPr sz="1200"/>
          </a:p>
        </p:txBody>
      </p:sp>
      <p:sp>
        <p:nvSpPr>
          <p:cNvPr id="131" name="Google Shape;131;p17"/>
          <p:cNvSpPr txBox="1"/>
          <p:nvPr/>
        </p:nvSpPr>
        <p:spPr>
          <a:xfrm>
            <a:off x="4026800" y="548500"/>
            <a:ext cx="4795800" cy="6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have you achieved this lesson? Don’t forget to include information on anything that went wrong and how you resolved the issues.</a:t>
            </a:r>
            <a:endParaRPr/>
          </a:p>
        </p:txBody>
      </p:sp>
      <p:sp>
        <p:nvSpPr>
          <p:cNvPr id="132" name="Google Shape;132;p17"/>
          <p:cNvSpPr txBox="1"/>
          <p:nvPr/>
        </p:nvSpPr>
        <p:spPr>
          <a:xfrm>
            <a:off x="310900" y="975200"/>
            <a:ext cx="1216500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Screenshot</a:t>
            </a:r>
            <a:endParaRPr/>
          </a:p>
        </p:txBody>
      </p:sp>
      <p:sp>
        <p:nvSpPr>
          <p:cNvPr id="133" name="Google Shape;133;p17"/>
          <p:cNvSpPr txBox="1">
            <a:spLocks noGrp="1"/>
          </p:cNvSpPr>
          <p:nvPr>
            <p:ph type="body" idx="2"/>
          </p:nvPr>
        </p:nvSpPr>
        <p:spPr>
          <a:xfrm>
            <a:off x="4032050" y="3835650"/>
            <a:ext cx="4795800" cy="11736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200"/>
              <a:t> </a:t>
            </a:r>
            <a:endParaRPr sz="1200"/>
          </a:p>
        </p:txBody>
      </p:sp>
      <p:sp>
        <p:nvSpPr>
          <p:cNvPr id="134" name="Google Shape;134;p17"/>
          <p:cNvSpPr txBox="1"/>
          <p:nvPr/>
        </p:nvSpPr>
        <p:spPr>
          <a:xfrm>
            <a:off x="4034600" y="3444225"/>
            <a:ext cx="4780200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do you need to focus on in the next lesson?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/>
          <p:cNvSpPr txBox="1">
            <a:spLocks noGrp="1"/>
          </p:cNvSpPr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Evaluation</a:t>
            </a:r>
            <a:endParaRPr/>
          </a:p>
        </p:txBody>
      </p:sp>
      <p:sp>
        <p:nvSpPr>
          <p:cNvPr id="140" name="Google Shape;140;p18"/>
          <p:cNvSpPr txBox="1">
            <a:spLocks noGrp="1"/>
          </p:cNvSpPr>
          <p:nvPr>
            <p:ph type="sldNum" idx="12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  <p:sp>
        <p:nvSpPr>
          <p:cNvPr id="141" name="Google Shape;141;p18"/>
          <p:cNvSpPr txBox="1">
            <a:spLocks noGrp="1"/>
          </p:cNvSpPr>
          <p:nvPr>
            <p:ph type="subTitle" idx="3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Project evaluation</a:t>
            </a:r>
            <a:endParaRPr/>
          </a:p>
        </p:txBody>
      </p:sp>
      <p:graphicFrame>
        <p:nvGraphicFramePr>
          <p:cNvPr id="142" name="Google Shape;142;p18"/>
          <p:cNvGraphicFramePr/>
          <p:nvPr>
            <p:extLst>
              <p:ext uri="{D42A27DB-BD31-4B8C-83A1-F6EECF244321}">
                <p14:modId xmlns:p14="http://schemas.microsoft.com/office/powerpoint/2010/main" val="3684191650"/>
              </p:ext>
            </p:extLst>
          </p:nvPr>
        </p:nvGraphicFramePr>
        <p:xfrm>
          <a:off x="339375" y="1023200"/>
          <a:ext cx="8414175" cy="3718440"/>
        </p:xfrm>
        <a:graphic>
          <a:graphicData uri="http://schemas.openxmlformats.org/drawingml/2006/table">
            <a:tbl>
              <a:tblPr>
                <a:noFill/>
                <a:tableStyleId>{79C875C8-73A6-4515-B602-9176E5D99970}</a:tableStyleId>
              </a:tblPr>
              <a:tblGrid>
                <a:gridCol w="280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Questions</a:t>
                      </a:r>
                      <a:endParaRPr b="1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Responses</a:t>
                      </a:r>
                      <a:endParaRPr b="1" dirty="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Do you think your app will be successful, and why? (For example, which features do you think will appeal to the audience?)</a:t>
                      </a: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Based on the feedback from your user, what do you think could be improved upon if you had had more time?​</a:t>
                      </a: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What additional features would you like to add to the app in the future to help keep people engaged with it?</a:t>
                      </a: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NCCE Slides">
  <a:themeElements>
    <a:clrScheme name="Simple Light">
      <a:dk1>
        <a:srgbClr val="5B5BA5"/>
      </a:dk1>
      <a:lt1>
        <a:srgbClr val="FFFFFF"/>
      </a:lt1>
      <a:dk2>
        <a:srgbClr val="E9E9F3"/>
      </a:dk2>
      <a:lt2>
        <a:srgbClr val="F2F6FC"/>
      </a:lt2>
      <a:accent1>
        <a:srgbClr val="E9F7FC"/>
      </a:accent1>
      <a:accent2>
        <a:srgbClr val="FFEFDA"/>
      </a:accent2>
      <a:accent3>
        <a:srgbClr val="ECF8F5"/>
      </a:accent3>
      <a:accent4>
        <a:srgbClr val="FEF2F6"/>
      </a:accent4>
      <a:accent5>
        <a:srgbClr val="E6E6EA"/>
      </a:accent5>
      <a:accent6>
        <a:srgbClr val="F0F6ED"/>
      </a:accent6>
      <a:hlink>
        <a:srgbClr val="3197A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591</Words>
  <Application>Microsoft Office PowerPoint</Application>
  <PresentationFormat>On-screen Show (16:9)</PresentationFormat>
  <Paragraphs>80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Quicksand Light</vt:lpstr>
      <vt:lpstr>Quicksand</vt:lpstr>
      <vt:lpstr>Arial</vt:lpstr>
      <vt:lpstr>NCCE Slides</vt:lpstr>
      <vt:lpstr>Carre’s Grammar Studios</vt:lpstr>
      <vt:lpstr>Your Weight in Space </vt:lpstr>
      <vt:lpstr>Project 2: Further instructions </vt:lpstr>
      <vt:lpstr>Project 2: Success criteria</vt:lpstr>
      <vt:lpstr>PowerPoint Presentation</vt:lpstr>
      <vt:lpstr>Decompose the problem</vt:lpstr>
      <vt:lpstr>Diary milestone 1</vt:lpstr>
      <vt:lpstr>Feedback</vt:lpstr>
      <vt:lpstr>Diary milestone 2</vt:lpstr>
      <vt:lpstr>Evaluation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Bourne Grammar Studios</dc:title>
  <cp:lastModifiedBy>J. Brown</cp:lastModifiedBy>
  <cp:revision>2</cp:revision>
  <dcterms:modified xsi:type="dcterms:W3CDTF">2025-06-13T08:53:37Z</dcterms:modified>
</cp:coreProperties>
</file>