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60" r:id="rId3"/>
    <p:sldId id="267" r:id="rId4"/>
    <p:sldId id="262" r:id="rId5"/>
    <p:sldId id="266" r:id="rId6"/>
  </p:sldIdLst>
  <p:sldSz cx="7559675" cy="10691813"/>
  <p:notesSz cx="7559675" cy="10691813"/>
  <p:embeddedFontLst>
    <p:embeddedFont>
      <p:font typeface="Quicksand" panose="020B0604020202020204" charset="0"/>
      <p:regular r:id="rId8"/>
      <p:bold r:id="rId9"/>
    </p:embeddedFont>
    <p:embeddedFont>
      <p:font typeface="Roboto Mono" panose="00000009000000000000" pitchFamily="49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CA80E0-B497-4524-8B65-C41769D41474}">
  <a:tblStyle styleId="{FDCA80E0-B497-4524-8B65-C41769D414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B1310B4-DC54-4D1E-827B-2EA9F0A23D7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612" y="585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f188853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f188853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Last updated: 07-05-21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77d437167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77d437167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>
          <a:extLst>
            <a:ext uri="{FF2B5EF4-FFF2-40B4-BE49-F238E27FC236}">
              <a16:creationId xmlns:a16="http://schemas.microsoft.com/office/drawing/2014/main" id="{DE6D9CAC-34C8-492C-28D6-A173BE0D7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77d437167_0_509:notes">
            <a:extLst>
              <a:ext uri="{FF2B5EF4-FFF2-40B4-BE49-F238E27FC236}">
                <a16:creationId xmlns:a16="http://schemas.microsoft.com/office/drawing/2014/main" id="{4D3FB3CE-4891-6B36-0A7F-AEDFCBB540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77d437167_0_509:notes">
            <a:extLst>
              <a:ext uri="{FF2B5EF4-FFF2-40B4-BE49-F238E27FC236}">
                <a16:creationId xmlns:a16="http://schemas.microsoft.com/office/drawing/2014/main" id="{05018150-8E61-1B63-5307-8F3364CCC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9941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60c372b4d2_0_1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60c372b4d2_0_1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g60c372b4d2_0_1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2" name="Google Shape;1242;g60c372b4d2_0_1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18" lvl="0" indent="-368315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37" lvl="1" indent="-336563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54" lvl="2" indent="-336563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73" lvl="3" indent="-336563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91" lvl="4" indent="-336563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309" lvl="5" indent="-336563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527" lvl="6" indent="-336563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745" lvl="7" indent="-336563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964" lvl="8" indent="-336563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6" y="2395696"/>
            <a:ext cx="33069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18" lvl="0" indent="-336563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37" lvl="1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54" lvl="2" indent="-323863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73" lvl="3" indent="-323863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91" lvl="4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309" lvl="5" indent="-323863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527" lvl="6" indent="-323863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745" lvl="7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964" lvl="8" indent="-323863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95696"/>
            <a:ext cx="33069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18" lvl="0" indent="-336563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37" lvl="1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54" lvl="2" indent="-323863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73" lvl="3" indent="-323863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91" lvl="4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309" lvl="5" indent="-323863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527" lvl="6" indent="-323863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745" lvl="7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964" lvl="8" indent="-323863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18" lvl="0" indent="-323863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37" lvl="1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54" lvl="2" indent="-323863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73" lvl="3" indent="-323863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91" lvl="4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309" lvl="5" indent="-323863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527" lvl="6" indent="-323863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745" lvl="7" indent="-323863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964" lvl="8" indent="-323863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5264700" cy="85035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18" lvl="0" indent="-368315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37" lvl="1" indent="-336563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54" lvl="2" indent="-336563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73" lvl="3" indent="-336563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91" lvl="4" indent="-336563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309" lvl="5" indent="-336563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527" lvl="6" indent="-336563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745" lvl="7" indent="-336563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964" lvl="8" indent="-336563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18" lvl="0" indent="-22860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18" lvl="0" indent="-368315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37" lvl="1" indent="-336563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54" lvl="2" indent="-336563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73" lvl="3" indent="-336563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91" lvl="4" indent="-336563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309" lvl="5" indent="-336563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527" lvl="6" indent="-336563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745" lvl="7" indent="-336563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964" lvl="8" indent="-336563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cce.io/og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69257" y="914400"/>
            <a:ext cx="6089043" cy="6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2000"/>
              </a:spcBef>
            </a:pPr>
            <a:r>
              <a:rPr lang="en-GB" sz="2400" b="1" dirty="0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Binary mosaic</a:t>
            </a:r>
            <a:endParaRPr sz="2400" b="1" dirty="0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5000"/>
              </a:lnSpc>
              <a:spcBef>
                <a:spcPts val="1800"/>
              </a:spcBef>
            </a:pPr>
            <a:r>
              <a:rPr lang="en-GB" sz="2000" dirty="0">
                <a:latin typeface="Quicksand"/>
                <a:ea typeface="Quicksand"/>
                <a:cs typeface="Quicksand"/>
                <a:sym typeface="Quicksand"/>
              </a:rPr>
              <a:t>Instructions</a:t>
            </a:r>
            <a:endParaRPr sz="2000" dirty="0"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5000"/>
              </a:lnSpc>
              <a:spcBef>
                <a:spcPts val="1800"/>
              </a:spcBef>
            </a:pPr>
            <a:r>
              <a:rPr lang="en-GB" sz="1600" b="1" dirty="0">
                <a:latin typeface="Quicksand"/>
                <a:ea typeface="Quicksand"/>
                <a:cs typeface="Quicksand"/>
                <a:sym typeface="Quicksand"/>
              </a:rPr>
              <a:t>Step 1</a:t>
            </a:r>
            <a:endParaRPr sz="1600" b="1" dirty="0"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SzPts val="1100"/>
            </a:pPr>
            <a:r>
              <a:rPr lang="en-GB" dirty="0">
                <a:latin typeface="Quicksand"/>
                <a:ea typeface="Quicksand"/>
                <a:cs typeface="Quicksand"/>
                <a:sym typeface="Quicksand"/>
              </a:rPr>
              <a:t>Create a picture by colouring the individual picture elements in the rectangular grid on the top half of the activity sheet.</a:t>
            </a: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You can use at </a:t>
            </a:r>
            <a:r>
              <a:rPr lang="en-GB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most</a:t>
            </a: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four</a:t>
            </a: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different colours, but you cannot use more than one colour in a single picture element, and you cannot leave a picture element without a colour.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5000"/>
              </a:lnSpc>
              <a:spcBef>
                <a:spcPts val="1800"/>
              </a:spcBef>
              <a:buClr>
                <a:schemeClr val="dk1"/>
              </a:buClr>
              <a:buSzPts val="1100"/>
            </a:pPr>
            <a:r>
              <a:rPr lang="en-GB" sz="1600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Step 2</a:t>
            </a:r>
            <a:endParaRPr sz="16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Use one or two binary digits to represent the colour of each element.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You can: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Decide which binary digit (or pair of binary digits) corresponds to which colour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You cannot: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Use one binary digit for some colours and two for others — you must use either one or two binary digits for all colours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5000"/>
              </a:lnSpc>
              <a:spcBef>
                <a:spcPts val="1800"/>
              </a:spcBef>
              <a:buClr>
                <a:schemeClr val="dk1"/>
              </a:buClr>
              <a:buSzPts val="1100"/>
            </a:pPr>
            <a:r>
              <a:rPr lang="en-GB" sz="1600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Step 3</a:t>
            </a:r>
            <a:endParaRPr sz="16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GB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Exchange binary representations to recreate another group’s picture.</a:t>
            </a:r>
            <a:endParaRPr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endParaRPr sz="1100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endParaRPr sz="1100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219200" y="9431525"/>
            <a:ext cx="5807100" cy="662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endParaRPr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>
              <a:lnSpc>
                <a:spcPct val="115000"/>
              </a:lnSpc>
            </a:pPr>
            <a:r>
              <a:rPr lang="en-GB" sz="900" dirty="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This resource is licensed under the Open Government Licence, version 3. For more information on this licence, see</a:t>
            </a:r>
            <a:r>
              <a:rPr lang="en-GB" sz="900" u="sng" dirty="0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ncce.io/</a:t>
            </a:r>
            <a:r>
              <a:rPr lang="en-GB" sz="900" u="sng" dirty="0" err="1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ogl</a:t>
            </a:r>
            <a:r>
              <a:rPr lang="en-GB" sz="900" dirty="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100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17"/>
          <p:cNvGrpSpPr/>
          <p:nvPr/>
        </p:nvGrpSpPr>
        <p:grpSpPr>
          <a:xfrm>
            <a:off x="5161380" y="2577125"/>
            <a:ext cx="1737813" cy="3349225"/>
            <a:chOff x="5299455" y="1175175"/>
            <a:chExt cx="1737813" cy="3349225"/>
          </a:xfrm>
        </p:grpSpPr>
        <p:pic>
          <p:nvPicPr>
            <p:cNvPr id="271" name="Google Shape;271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66062" y="3844163"/>
              <a:ext cx="680238" cy="6802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90425" y="2939196"/>
              <a:ext cx="680238" cy="6802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23819" y="1175175"/>
              <a:ext cx="813450" cy="813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23819" y="3710950"/>
              <a:ext cx="813450" cy="813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27918" y="1175175"/>
              <a:ext cx="756525" cy="756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322412" y="2966133"/>
              <a:ext cx="767538" cy="767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1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246775" y="2080142"/>
              <a:ext cx="767538" cy="767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1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299455" y="2042192"/>
              <a:ext cx="813450" cy="8134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Google Shape;279;p17"/>
          <p:cNvSpPr txBox="1"/>
          <p:nvPr/>
        </p:nvSpPr>
        <p:spPr>
          <a:xfrm>
            <a:off x="795225" y="1599600"/>
            <a:ext cx="3687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Step 1: Create an image</a:t>
            </a:r>
            <a:endParaRPr sz="2400" b="1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1" name="Google Shape;281;p17"/>
          <p:cNvSpPr txBox="1"/>
          <p:nvPr/>
        </p:nvSpPr>
        <p:spPr>
          <a:xfrm>
            <a:off x="5161375" y="1675900"/>
            <a:ext cx="17379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Design your own icon or recreate one of the icons below.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2" name="Google Shape;476;p19">
            <a:extLst>
              <a:ext uri="{FF2B5EF4-FFF2-40B4-BE49-F238E27FC236}">
                <a16:creationId xmlns:a16="http://schemas.microsoft.com/office/drawing/2014/main" id="{8D3F9B99-DF38-10EA-9A79-82F7275FC0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642799"/>
              </p:ext>
            </p:extLst>
          </p:nvPr>
        </p:nvGraphicFramePr>
        <p:xfrm>
          <a:off x="882825" y="2339113"/>
          <a:ext cx="3600000" cy="3599925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3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>
          <a:extLst>
            <a:ext uri="{FF2B5EF4-FFF2-40B4-BE49-F238E27FC236}">
              <a16:creationId xmlns:a16="http://schemas.microsoft.com/office/drawing/2014/main" id="{C633F746-D2C0-6BF7-7487-DC8F9FB2D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Google Shape;264;p17">
            <a:extLst>
              <a:ext uri="{FF2B5EF4-FFF2-40B4-BE49-F238E27FC236}">
                <a16:creationId xmlns:a16="http://schemas.microsoft.com/office/drawing/2014/main" id="{E37EC51E-6DAA-F9F6-4AAF-334B0DDCB6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350778"/>
              </p:ext>
            </p:extLst>
          </p:nvPr>
        </p:nvGraphicFramePr>
        <p:xfrm>
          <a:off x="938100" y="2088525"/>
          <a:ext cx="3600000" cy="3711150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7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68" name="Google Shape;268;p17">
            <a:extLst>
              <a:ext uri="{FF2B5EF4-FFF2-40B4-BE49-F238E27FC236}">
                <a16:creationId xmlns:a16="http://schemas.microsoft.com/office/drawing/2014/main" id="{91913525-E909-56A7-49CA-BDE7B3FB60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271237"/>
              </p:ext>
            </p:extLst>
          </p:nvPr>
        </p:nvGraphicFramePr>
        <p:xfrm>
          <a:off x="5370850" y="2341125"/>
          <a:ext cx="1350000" cy="3458550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47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20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Columns ⨉ rows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Colour</a:t>
                      </a:r>
                      <a:endParaRPr sz="12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Binary</a:t>
                      </a: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9" name="Google Shape;269;p17">
            <a:extLst>
              <a:ext uri="{FF2B5EF4-FFF2-40B4-BE49-F238E27FC236}">
                <a16:creationId xmlns:a16="http://schemas.microsoft.com/office/drawing/2014/main" id="{85C51B58-5AB3-E02D-605A-85347966C6BE}"/>
              </a:ext>
            </a:extLst>
          </p:cNvPr>
          <p:cNvSpPr txBox="1"/>
          <p:nvPr/>
        </p:nvSpPr>
        <p:spPr>
          <a:xfrm>
            <a:off x="5304249" y="1694938"/>
            <a:ext cx="1416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Legend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0" name="Google Shape;280;p17">
            <a:extLst>
              <a:ext uri="{FF2B5EF4-FFF2-40B4-BE49-F238E27FC236}">
                <a16:creationId xmlns:a16="http://schemas.microsoft.com/office/drawing/2014/main" id="{93C35074-6378-576B-4B94-09096CBD6814}"/>
              </a:ext>
            </a:extLst>
          </p:cNvPr>
          <p:cNvSpPr txBox="1"/>
          <p:nvPr/>
        </p:nvSpPr>
        <p:spPr>
          <a:xfrm>
            <a:off x="938100" y="1618650"/>
            <a:ext cx="36000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Step 2: Image to data</a:t>
            </a:r>
            <a:endParaRPr sz="2400" b="1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3616801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9"/>
          <p:cNvSpPr txBox="1"/>
          <p:nvPr/>
        </p:nvSpPr>
        <p:spPr>
          <a:xfrm>
            <a:off x="1890600" y="1609125"/>
            <a:ext cx="36000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Step 3: Data to image</a:t>
            </a:r>
            <a:endParaRPr sz="2400" b="1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476" name="Google Shape;476;p19"/>
          <p:cNvGraphicFramePr/>
          <p:nvPr>
            <p:extLst>
              <p:ext uri="{D42A27DB-BD31-4B8C-83A1-F6EECF244321}">
                <p14:modId xmlns:p14="http://schemas.microsoft.com/office/powerpoint/2010/main" val="1035172517"/>
              </p:ext>
            </p:extLst>
          </p:nvPr>
        </p:nvGraphicFramePr>
        <p:xfrm>
          <a:off x="1890600" y="2281963"/>
          <a:ext cx="3600000" cy="3599925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3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4" name="Google Shape;1244;p23"/>
          <p:cNvCxnSpPr/>
          <p:nvPr/>
        </p:nvCxnSpPr>
        <p:spPr>
          <a:xfrm>
            <a:off x="-160357" y="5346000"/>
            <a:ext cx="7880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45" name="Google Shape;1245;p23"/>
          <p:cNvSpPr txBox="1"/>
          <p:nvPr/>
        </p:nvSpPr>
        <p:spPr>
          <a:xfrm>
            <a:off x="218698" y="5196025"/>
            <a:ext cx="369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✃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246" name="Google Shape;1246;p23"/>
          <p:cNvGraphicFramePr/>
          <p:nvPr/>
        </p:nvGraphicFramePr>
        <p:xfrm>
          <a:off x="5332750" y="6436875"/>
          <a:ext cx="1350000" cy="3458550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47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20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Columns ⨉ rows</a:t>
                      </a:r>
                      <a:endParaRPr sz="1200"/>
                    </a:p>
                    <a:p>
                      <a:pPr marL="0" lvl="0" indent="0" algn="ctr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11 ⨉ 12</a:t>
                      </a:r>
                      <a:endParaRPr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Colour</a:t>
                      </a:r>
                      <a:endParaRPr sz="12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Binary</a:t>
                      </a: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0" marR="0" marT="0" marB="0">
                    <a:lnL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47" name="Google Shape;1247;p23"/>
          <p:cNvSpPr txBox="1"/>
          <p:nvPr/>
        </p:nvSpPr>
        <p:spPr>
          <a:xfrm>
            <a:off x="5266149" y="5790688"/>
            <a:ext cx="1416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Legend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8" name="Google Shape;1248;p23"/>
          <p:cNvSpPr txBox="1"/>
          <p:nvPr/>
        </p:nvSpPr>
        <p:spPr>
          <a:xfrm>
            <a:off x="900000" y="456600"/>
            <a:ext cx="36000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Step 3: Data to image</a:t>
            </a:r>
            <a:endParaRPr sz="2400" b="1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9" name="Google Shape;1249;p23"/>
          <p:cNvSpPr txBox="1"/>
          <p:nvPr/>
        </p:nvSpPr>
        <p:spPr>
          <a:xfrm>
            <a:off x="900000" y="5714400"/>
            <a:ext cx="36000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Step 2: Image to data</a:t>
            </a:r>
            <a:endParaRPr sz="2400" b="1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250" name="Google Shape;1250;p23"/>
          <p:cNvGraphicFramePr/>
          <p:nvPr/>
        </p:nvGraphicFramePr>
        <p:xfrm>
          <a:off x="900000" y="6436864"/>
          <a:ext cx="3300000" cy="3599925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3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1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11</a:t>
                      </a:r>
                      <a:endParaRPr sz="1800">
                        <a:solidFill>
                          <a:srgbClr val="5B5BA5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251" name="Google Shape;1251;p23"/>
          <p:cNvGraphicFramePr/>
          <p:nvPr>
            <p:extLst>
              <p:ext uri="{D42A27DB-BD31-4B8C-83A1-F6EECF244321}">
                <p14:modId xmlns:p14="http://schemas.microsoft.com/office/powerpoint/2010/main" val="1333062500"/>
              </p:ext>
            </p:extLst>
          </p:nvPr>
        </p:nvGraphicFramePr>
        <p:xfrm>
          <a:off x="899999" y="1129438"/>
          <a:ext cx="3419999" cy="3840480"/>
        </p:xfrm>
        <a:graphic>
          <a:graphicData uri="http://schemas.openxmlformats.org/drawingml/2006/table">
            <a:tbl>
              <a:tblPr>
                <a:noFill/>
                <a:tableStyleId>{0B1310B4-DC54-4D1E-827B-2EA9F0A23D7B}</a:tableStyleId>
              </a:tblPr>
              <a:tblGrid>
                <a:gridCol w="310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090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4E54C32-4135-511C-7C13-0895454A5EA3}"/>
              </a:ext>
            </a:extLst>
          </p:cNvPr>
          <p:cNvSpPr txBox="1"/>
          <p:nvPr/>
        </p:nvSpPr>
        <p:spPr>
          <a:xfrm>
            <a:off x="5435600" y="456600"/>
            <a:ext cx="800219" cy="466705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4000" b="1" dirty="0"/>
              <a:t>This is an 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362</Words>
  <Application>Microsoft Office PowerPoint</Application>
  <PresentationFormat>Custom</PresentationFormat>
  <Paragraphs>169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Quicksand</vt:lpstr>
      <vt:lpstr>Arial</vt:lpstr>
      <vt:lpstr>Roboto Mono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James Brown</cp:lastModifiedBy>
  <cp:revision>3</cp:revision>
  <dcterms:modified xsi:type="dcterms:W3CDTF">2025-03-02T00:32:10Z</dcterms:modified>
</cp:coreProperties>
</file>