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7559675" cy="10691813"/>
  <p:notesSz cx="7559675" cy="10691813"/>
  <p:embeddedFontLst>
    <p:embeddedFont>
      <p:font typeface="Quicksand" panose="020B0604020202020204" charset="0"/>
      <p:regular r:id="rId11"/>
      <p:bold r:id="rId12"/>
    </p:embeddedFont>
    <p:embeddedFont>
      <p:font typeface="Roboto Mono" panose="00000009000000000000" pitchFamily="49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414">
          <p15:clr>
            <a:srgbClr val="A4A3A4"/>
          </p15:clr>
        </p15:guide>
        <p15:guide id="2" pos="680">
          <p15:clr>
            <a:srgbClr val="A4A3A4"/>
          </p15:clr>
        </p15:guide>
        <p15:guide id="3" pos="160">
          <p15:clr>
            <a:srgbClr val="9AA0A6"/>
          </p15:clr>
        </p15:guide>
        <p15:guide id="4" pos="4562">
          <p15:clr>
            <a:srgbClr val="9AA0A6"/>
          </p15:clr>
        </p15:guide>
        <p15:guide id="5" pos="2726">
          <p15:clr>
            <a:srgbClr val="9AA0A6"/>
          </p15:clr>
        </p15:guide>
        <p15:guide id="6" orient="horz" pos="142">
          <p15:clr>
            <a:srgbClr val="9AA0A6"/>
          </p15:clr>
        </p15:guide>
        <p15:guide id="7" pos="258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279DC1-5ACB-43BC-A4F1-056A528DFE8C}">
  <a:tblStyle styleId="{83279DC1-5ACB-43BC-A4F1-056A528DFE8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46E31A-D720-4625-9D24-45896FE7FD5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3165" y="39"/>
      </p:cViewPr>
      <p:guideLst>
        <p:guide orient="horz" pos="6414"/>
        <p:guide pos="680"/>
        <p:guide pos="160"/>
        <p:guide pos="4562"/>
        <p:guide pos="2726"/>
        <p:guide orient="horz" pos="142"/>
        <p:guide pos="25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102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cce.io/tcc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about:blank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f188853d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f188853d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Last updated: 12-05-2021</a:t>
            </a:r>
            <a:endParaRPr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B5BA5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Resources are updated regularly — the latest version is available at: </a:t>
            </a:r>
            <a:r>
              <a:rPr lang="en-GB" sz="1000" u="sng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ncce.io/tcc</a:t>
            </a: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B5BA5"/>
              </a:buClr>
              <a:buSzPts val="1100"/>
              <a:buFont typeface="Arial"/>
              <a:buNone/>
            </a:pPr>
            <a:endParaRPr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B5BA5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This resource is licensed under the Open Government Licence, version 3. For more information on this licence, see</a:t>
            </a:r>
            <a:r>
              <a:rPr lang="en-GB" sz="1000" u="sng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ncce.io/ogl</a:t>
            </a: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7eecc5ce72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7eecc5ce72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eecc5ce72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7eecc5ce72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eecc5ce72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eecc5ce72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7eecc5ce72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7eecc5ce72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7eecc5ce72_1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7eecc5ce72_1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7eecc5ce72_1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7eecc5ce72_1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eecc5ce72_1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7eecc5ce72_1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7712" y="1547778"/>
            <a:ext cx="7044600" cy="42666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3306900" cy="71016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995291" y="2395696"/>
            <a:ext cx="3306900" cy="71016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05325" y="935745"/>
            <a:ext cx="5264700" cy="85035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3750" tIns="113750" rIns="113750" bIns="1137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marL="914400" lvl="1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marL="1371600" lvl="2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marL="1828800" lvl="3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marL="2286000" lvl="4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marL="2743200" lvl="5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marL="3200400" lvl="6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marL="3657600" lvl="7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marL="4114800" lvl="8" indent="-33655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Google Shape;55;p13"/>
          <p:cNvGraphicFramePr/>
          <p:nvPr>
            <p:extLst>
              <p:ext uri="{D42A27DB-BD31-4B8C-83A1-F6EECF244321}">
                <p14:modId xmlns:p14="http://schemas.microsoft.com/office/powerpoint/2010/main" val="1362168555"/>
              </p:ext>
            </p:extLst>
          </p:nvPr>
        </p:nvGraphicFramePr>
        <p:xfrm>
          <a:off x="397475" y="228600"/>
          <a:ext cx="6844350" cy="546100"/>
        </p:xfrm>
        <a:graphic>
          <a:graphicData uri="http://schemas.openxmlformats.org/drawingml/2006/table">
            <a:tbl>
              <a:tblPr>
                <a:noFill/>
                <a:tableStyleId>{83279DC1-5ACB-43BC-A4F1-056A528DFE8C}</a:tableStyleId>
              </a:tblPr>
              <a:tblGrid>
                <a:gridCol w="3714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6100">
                <a:tc>
                  <a:txBody>
                    <a:bodyPr/>
                    <a:lstStyle/>
                    <a:p>
                      <a:pPr marL="5715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900" dirty="0">
                          <a:solidFill>
                            <a:srgbClr val="666666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Year 9 – Advanced Python</a:t>
                      </a:r>
                      <a:endParaRPr sz="900" dirty="0">
                        <a:solidFill>
                          <a:srgbClr val="666666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9525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 dirty="0">
                          <a:solidFill>
                            <a:srgbClr val="666666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Handout</a:t>
                      </a:r>
                      <a:endParaRPr sz="900" dirty="0">
                        <a:solidFill>
                          <a:srgbClr val="666666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solidFill>
                          <a:srgbClr val="666666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marL="0" marR="9525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solidFill>
                          <a:srgbClr val="666666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" name="Google Shape;56;p13"/>
          <p:cNvSpPr txBox="1"/>
          <p:nvPr/>
        </p:nvSpPr>
        <p:spPr>
          <a:xfrm>
            <a:off x="922232" y="1508225"/>
            <a:ext cx="6024300" cy="55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Handout: Python cheat sheets</a:t>
            </a:r>
            <a:endParaRPr sz="2400" b="1">
              <a:solidFill>
                <a:srgbClr val="5B5BA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Introduction</a:t>
            </a:r>
            <a:endParaRPr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This is a reference for the Python elements covered in this unit. The sheets include short explanations, brief notes, syntax, and selected examples.</a:t>
            </a:r>
            <a:endParaRPr sz="1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The content has been grouped into categories:</a:t>
            </a:r>
            <a:endParaRPr sz="1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29845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5B5BA5"/>
              </a:buClr>
              <a:buSzPts val="1100"/>
              <a:buFont typeface="Quicksand"/>
              <a:buChar char="●"/>
            </a:pPr>
            <a:r>
              <a:rPr lang="en-GB"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Lists</a:t>
            </a:r>
            <a:endParaRPr sz="1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29845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5B5BA5"/>
              </a:buClr>
              <a:buSzPts val="1100"/>
              <a:buFont typeface="Quicksand"/>
              <a:buChar char="●"/>
            </a:pPr>
            <a:r>
              <a:rPr lang="en-GB"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List methods</a:t>
            </a:r>
            <a:endParaRPr sz="1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29845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5B5BA5"/>
              </a:buClr>
              <a:buSzPts val="1100"/>
              <a:buFont typeface="Quicksand"/>
              <a:buChar char="●"/>
            </a:pPr>
            <a:r>
              <a:rPr lang="en-GB"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List functions</a:t>
            </a:r>
            <a:endParaRPr sz="1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29845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5B5BA5"/>
              </a:buClr>
              <a:buSzPts val="1100"/>
              <a:buFont typeface="Quicksand"/>
              <a:buChar char="●"/>
            </a:pPr>
            <a:r>
              <a:rPr lang="en-GB"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List operators</a:t>
            </a:r>
            <a:endParaRPr sz="1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29845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5B5BA5"/>
              </a:buClr>
              <a:buSzPts val="1100"/>
              <a:buFont typeface="Quicksand"/>
              <a:buChar char="●"/>
            </a:pPr>
            <a:r>
              <a:rPr lang="en-GB"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Strings</a:t>
            </a:r>
            <a:endParaRPr sz="1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29845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5B5BA5"/>
              </a:buClr>
              <a:buSzPts val="1100"/>
              <a:buFont typeface="Quicksand"/>
              <a:buChar char="●"/>
            </a:pPr>
            <a:r>
              <a:rPr lang="en-GB"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String functions</a:t>
            </a:r>
            <a:endParaRPr sz="1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29845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5B5BA5"/>
              </a:buClr>
              <a:buSzPts val="1100"/>
              <a:buFont typeface="Quicksand"/>
              <a:buChar char="●"/>
            </a:pPr>
            <a:r>
              <a:rPr lang="en-GB"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String operators</a:t>
            </a:r>
            <a:endParaRPr sz="1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29845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5B5BA5"/>
              </a:buClr>
              <a:buSzPts val="1100"/>
              <a:buFont typeface="Quicksand"/>
              <a:buChar char="●"/>
            </a:pPr>
            <a:r>
              <a:rPr lang="en-GB"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Iterating over sequences</a:t>
            </a:r>
            <a:endParaRPr sz="1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100">
                <a:latin typeface="Quicksand"/>
                <a:ea typeface="Quicksand"/>
                <a:cs typeface="Quicksand"/>
                <a:sym typeface="Quicksand"/>
              </a:rPr>
              <a:t>There is also </a:t>
            </a:r>
            <a:r>
              <a:rPr lang="en-GB"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additional information that is not covered in the unit but may be useful in solving relevant problems</a:t>
            </a:r>
            <a:r>
              <a:rPr lang="en-GB" sz="1100">
                <a:latin typeface="Quicksand"/>
                <a:ea typeface="Quicksand"/>
                <a:cs typeface="Quicksand"/>
                <a:sym typeface="Quicksand"/>
              </a:rPr>
              <a:t>. It is </a:t>
            </a:r>
            <a:r>
              <a:rPr lang="en-GB"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signposted with the Explorer icon:  </a:t>
            </a:r>
            <a:endParaRPr sz="1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5326" y="6233075"/>
            <a:ext cx="180000" cy="1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Google Shape;63;p14"/>
          <p:cNvGraphicFramePr/>
          <p:nvPr/>
        </p:nvGraphicFramePr>
        <p:xfrm>
          <a:off x="360000" y="2266925"/>
          <a:ext cx="6496000" cy="216956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Create a list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[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comma-separated list of items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]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summer = ["June", "July", "August"]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Lists are usually </a:t>
                      </a:r>
                      <a:r>
                        <a:rPr lang="en-GB" sz="900" b="1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assigned</a:t>
                      </a:r>
                      <a:r>
                        <a:rPr lang="en-GB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when they are created (so they can be referred to and modified later on).</a:t>
                      </a:r>
                      <a:endParaRPr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numbers = []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 list can be </a:t>
                      </a:r>
                      <a:r>
                        <a:rPr lang="en-GB" sz="9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empty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.</a:t>
                      </a:r>
                      <a:endParaRPr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data = [8, True, "Hello", 3.14]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Lists can feature items of different data types.</a:t>
                      </a:r>
                      <a:endParaRPr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4" name="Google Shape;64;p14"/>
          <p:cNvGraphicFramePr/>
          <p:nvPr/>
        </p:nvGraphicFramePr>
        <p:xfrm>
          <a:off x="360000" y="4721407"/>
          <a:ext cx="6496000" cy="255980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Access individual list items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[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index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The items in a list can be accessed through an </a:t>
                      </a:r>
                      <a:r>
                        <a:rPr lang="en-GB" sz="9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index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, i.e. their current position in the list, with numbering starting at zero.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month = summer[0]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Retrieve the value of the </a:t>
                      </a:r>
                      <a:r>
                        <a:rPr lang="en-GB" sz="9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first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item (zero-based index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) in a list.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data[1] = False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Assign a new value to the </a:t>
                      </a:r>
                      <a:r>
                        <a:rPr lang="en-GB" sz="9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second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item (zero-based index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) in a list.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previous = planets[position-1]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sum = numbers[i] + numbers[i+1]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The index can be the value of an </a:t>
                      </a:r>
                      <a:r>
                        <a:rPr lang="en-GB" sz="9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expression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65" name="Google Shape;65;p14"/>
          <p:cNvCxnSpPr/>
          <p:nvPr/>
        </p:nvCxnSpPr>
        <p:spPr>
          <a:xfrm>
            <a:off x="1904325" y="699975"/>
            <a:ext cx="4940400" cy="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7329" y="523588"/>
            <a:ext cx="294490" cy="358163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1162888" y="430571"/>
            <a:ext cx="866700" cy="447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7200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Lists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68" name="Google Shape;68;p14"/>
          <p:cNvGraphicFramePr/>
          <p:nvPr/>
        </p:nvGraphicFramePr>
        <p:xfrm>
          <a:off x="360000" y="887963"/>
          <a:ext cx="6496000" cy="121080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Lists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are a type of data structure that involve individual items organised in a sequence.</a:t>
                      </a: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marL="0" lvl="0" indent="0" algn="l" rtl="0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Lists are dynamic data structures: items can be modified, added, or removed during program execution.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9" name="Google Shape;69;p14"/>
          <p:cNvGraphicFramePr/>
          <p:nvPr/>
        </p:nvGraphicFramePr>
        <p:xfrm>
          <a:off x="360000" y="7709638"/>
          <a:ext cx="6496000" cy="267336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 slices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[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start index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end index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step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 slice of a list is a new list that includes list items from a start index up to (but not including) an end index. Specifying a step skips over items.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summer = months[5:8]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The new list is a slice containing items 6 to 8. 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head = data[:100] 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You can omit the start index (start from the first item) and the end index (stop at the last item).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skipped = values[::2]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Skip every other item.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0" name="Google Shape;7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5426" y="7807102"/>
            <a:ext cx="180000" cy="1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" name="Google Shape;76;p15"/>
          <p:cNvGraphicFramePr/>
          <p:nvPr/>
        </p:nvGraphicFramePr>
        <p:xfrm>
          <a:off x="360000" y="2032561"/>
          <a:ext cx="6496000" cy="6819113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3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Add or remove items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.append(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item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Add an item to the end of the list.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numbers.append(42)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7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9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.insert(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index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,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item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Insert an item at a given (zero-based) index.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</a:t>
                      </a: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cities.insert(2, "Oslo")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Insert a new item at the third position (zero-based index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) in the list.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.pop(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index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8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Remove the item at the given (zero-based) index in the list, and return it. If no index is specified, remove and return the last item in the list.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1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Examples</a:t>
                      </a: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tasks.pop()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last = values.pop()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The value removed from the list and returned by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pop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can be assigned to a variable.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queue.pop(0)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Remove the first item (zero-based index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) from the list.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7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9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.remove(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item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6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Remove the first item from the list with a particular value. Raises a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ValueError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if there is no such item.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9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</a:t>
                      </a: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countries.remove("Japan")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cxnSp>
        <p:nvCxnSpPr>
          <p:cNvPr id="77" name="Google Shape;77;p15"/>
          <p:cNvCxnSpPr/>
          <p:nvPr/>
        </p:nvCxnSpPr>
        <p:spPr>
          <a:xfrm>
            <a:off x="2918550" y="699975"/>
            <a:ext cx="3926100" cy="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7329" y="523588"/>
            <a:ext cx="294490" cy="35816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/>
          <p:nvPr/>
        </p:nvSpPr>
        <p:spPr>
          <a:xfrm>
            <a:off x="1162898" y="430575"/>
            <a:ext cx="1886400" cy="447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7200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List methods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80" name="Google Shape;80;p15"/>
          <p:cNvGraphicFramePr/>
          <p:nvPr/>
        </p:nvGraphicFramePr>
        <p:xfrm>
          <a:off x="360000" y="907013"/>
          <a:ext cx="6496000" cy="87552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You can think of </a:t>
                      </a:r>
                      <a:r>
                        <a:rPr lang="en-GB" sz="12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 methods 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as special functions that are applied to lists. To call a list method, you need to use </a:t>
                      </a:r>
                      <a:r>
                        <a:rPr lang="en-GB" sz="12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dot notation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(as shown in the examples that follow).  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" name="Google Shape;86;p16"/>
          <p:cNvCxnSpPr/>
          <p:nvPr/>
        </p:nvCxnSpPr>
        <p:spPr>
          <a:xfrm>
            <a:off x="2918550" y="699975"/>
            <a:ext cx="3926100" cy="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7329" y="523588"/>
            <a:ext cx="294490" cy="35816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/>
          <p:nvPr/>
        </p:nvSpPr>
        <p:spPr>
          <a:xfrm>
            <a:off x="1162898" y="430575"/>
            <a:ext cx="1886400" cy="447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7200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List methods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89" name="Google Shape;89;p16"/>
          <p:cNvGraphicFramePr/>
          <p:nvPr/>
        </p:nvGraphicFramePr>
        <p:xfrm>
          <a:off x="360000" y="2027560"/>
          <a:ext cx="6496000" cy="289620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Find and count items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.index(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item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Search for the first occurrence of an item in the list and return its (zero-based) index. Raises a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ValueError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if there is no such item.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pos = planets.index("Mars")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.count(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item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Return the number of times an item appears in the list.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</a:t>
                      </a: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nb_the = words.count("the")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90" name="Google Shape;90;p16"/>
          <p:cNvGraphicFramePr/>
          <p:nvPr/>
        </p:nvGraphicFramePr>
        <p:xfrm>
          <a:off x="360000" y="5334555"/>
          <a:ext cx="6496000" cy="314688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Other list operations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.reverse()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Reverse the items of the list.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values.reverse()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.sort()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Sort the items in the list in ascending order.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Examples</a:t>
                      </a: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names.sort()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The items can be strings (and sorting arranges them in alphabetical order).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numbers.sort(reverse=True)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Use the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reverse=True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argument to sort in descending order.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91" name="Google Shape;91;p16"/>
          <p:cNvGraphicFramePr/>
          <p:nvPr/>
        </p:nvGraphicFramePr>
        <p:xfrm>
          <a:off x="360000" y="907013"/>
          <a:ext cx="6496000" cy="87552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You can think of </a:t>
                      </a:r>
                      <a:r>
                        <a:rPr lang="en-GB" sz="12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 methods 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as special functions that are applied to lists. To call a list method, you need to use </a:t>
                      </a:r>
                      <a:r>
                        <a:rPr lang="en-GB" sz="12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dot notation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(as shown in the examples that follow).  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Google Shape;97;p17"/>
          <p:cNvCxnSpPr/>
          <p:nvPr/>
        </p:nvCxnSpPr>
        <p:spPr>
          <a:xfrm>
            <a:off x="2918550" y="699975"/>
            <a:ext cx="3926100" cy="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7329" y="523588"/>
            <a:ext cx="294490" cy="358163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/>
          <p:nvPr/>
        </p:nvSpPr>
        <p:spPr>
          <a:xfrm>
            <a:off x="1162898" y="430575"/>
            <a:ext cx="1886400" cy="447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7200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List functions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100" name="Google Shape;100;p17"/>
          <p:cNvGraphicFramePr/>
          <p:nvPr/>
        </p:nvGraphicFramePr>
        <p:xfrm>
          <a:off x="360000" y="907013"/>
          <a:ext cx="6496000" cy="50976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Some functions can accept lists as arguments, process them, and return a result.   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1" name="Google Shape;101;p17"/>
          <p:cNvGraphicFramePr/>
          <p:nvPr/>
        </p:nvGraphicFramePr>
        <p:xfrm>
          <a:off x="360000" y="1590285"/>
          <a:ext cx="6496000" cy="137952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Length of a list: the </a:t>
                      </a:r>
                      <a:r>
                        <a:rPr lang="en-GB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len</a:t>
                      </a: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function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len(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Return the length (number of items) of a list.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len(planets)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2" name="Google Shape;102;p17"/>
          <p:cNvGraphicFramePr/>
          <p:nvPr/>
        </p:nvGraphicFramePr>
        <p:xfrm>
          <a:off x="360000" y="5842222"/>
          <a:ext cx="6496000" cy="2420785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 membership: the </a:t>
                      </a:r>
                      <a:r>
                        <a:rPr lang="en-GB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in</a:t>
                      </a: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operator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item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in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list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Check if the list contains items with a specific value.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This expression evaluates to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True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or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False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7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"Pluto" in planets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answer in ["yes", "no"]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name in guests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1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not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"London" in destinations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"London" </a:t>
                      </a:r>
                      <a:r>
                        <a:rPr lang="en-GB" sz="1100" b="1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not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in destinations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There are two ways to check if a list does </a:t>
                      </a:r>
                      <a:r>
                        <a:rPr lang="en-GB" sz="9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not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contain a specific value.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03" name="Google Shape;103;p17"/>
          <p:cNvCxnSpPr/>
          <p:nvPr/>
        </p:nvCxnSpPr>
        <p:spPr>
          <a:xfrm>
            <a:off x="2918550" y="5119575"/>
            <a:ext cx="3926100" cy="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4" name="Google Shape;104;p17"/>
          <p:cNvSpPr/>
          <p:nvPr/>
        </p:nvSpPr>
        <p:spPr>
          <a:xfrm>
            <a:off x="1162898" y="4850175"/>
            <a:ext cx="1886400" cy="447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7200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List operators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105" name="Google Shape;105;p17"/>
          <p:cNvGraphicFramePr/>
          <p:nvPr/>
        </p:nvGraphicFramePr>
        <p:xfrm>
          <a:off x="360000" y="5250413"/>
          <a:ext cx="6496000" cy="50976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 operators allow you to form expressions that involve lists and can be evaluated.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Google Shape;106;p17"/>
          <p:cNvGraphicFramePr/>
          <p:nvPr/>
        </p:nvGraphicFramePr>
        <p:xfrm>
          <a:off x="360000" y="3147127"/>
          <a:ext cx="6496000" cy="142260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Other functions 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sum(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min(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max(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Return the sum of the list elements, the lowest and greatest values in the list, respectively.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7" name="Google Shape;10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5000" y="3251425"/>
            <a:ext cx="180000" cy="180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8" name="Google Shape;108;p17"/>
          <p:cNvGraphicFramePr/>
          <p:nvPr/>
        </p:nvGraphicFramePr>
        <p:xfrm>
          <a:off x="360000" y="8462325"/>
          <a:ext cx="6496000" cy="1698135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9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Adding lists together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+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list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This expression evaluates to a new list that comprises the two lists, joined together in sequence.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numbers = [4, 9, 3] + [6, 3, 2]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pupils = year7 + year8 + year9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9" name="Google Shape;10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6026" y="8540527"/>
            <a:ext cx="180000" cy="1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" name="Google Shape;115;p18"/>
          <p:cNvGraphicFramePr/>
          <p:nvPr/>
        </p:nvGraphicFramePr>
        <p:xfrm>
          <a:off x="360000" y="2190725"/>
          <a:ext cx="6496000" cy="175124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Create a string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"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character sequence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"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month = "August"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Strings can be </a:t>
                      </a:r>
                      <a:r>
                        <a:rPr lang="en-GB" sz="900" b="1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assigned</a:t>
                      </a:r>
                      <a:r>
                        <a:rPr lang="en-GB" sz="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to variables when they are created (so they can be referred to later on).</a:t>
                      </a:r>
                      <a:endParaRPr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empty = ""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 string can be </a:t>
                      </a:r>
                      <a:r>
                        <a:rPr lang="en-GB" sz="9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empty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.</a:t>
                      </a:r>
                      <a:endParaRPr sz="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6" name="Google Shape;116;p18"/>
          <p:cNvGraphicFramePr/>
          <p:nvPr/>
        </p:nvGraphicFramePr>
        <p:xfrm>
          <a:off x="360000" y="4116172"/>
          <a:ext cx="6496000" cy="249884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Access individual string characters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string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[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index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String character can be accessed through an </a:t>
                      </a:r>
                      <a:r>
                        <a:rPr lang="en-GB" sz="9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index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, i.e. their current position in the string, with numbering starting at zero.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letter = month[0]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Retrieve the </a:t>
                      </a:r>
                      <a:r>
                        <a:rPr lang="en-GB" sz="9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first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character (zero-based index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) in a string.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character = password[position-1]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The index can be the value of an </a:t>
                      </a:r>
                      <a:r>
                        <a:rPr lang="en-GB" sz="9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expression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1">
                          <a:solidFill>
                            <a:srgbClr val="FF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language[1] = "A"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An individual character in a string </a:t>
                      </a:r>
                      <a:r>
                        <a:rPr lang="en-GB" sz="9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cannot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be assigned a new value.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7329" y="523588"/>
            <a:ext cx="294490" cy="358163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8"/>
          <p:cNvSpPr/>
          <p:nvPr/>
        </p:nvSpPr>
        <p:spPr>
          <a:xfrm>
            <a:off x="1162902" y="430575"/>
            <a:ext cx="996900" cy="447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7200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Strings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119" name="Google Shape;119;p18"/>
          <p:cNvGraphicFramePr/>
          <p:nvPr/>
        </p:nvGraphicFramePr>
        <p:xfrm>
          <a:off x="360000" y="907013"/>
          <a:ext cx="6496000" cy="121080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Strings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are a type of data structure where individual characters are organised in a sequence. </a:t>
                      </a: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marL="0" lvl="0" indent="0" algn="l" rtl="0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Strings </a:t>
                      </a:r>
                      <a:r>
                        <a:rPr lang="en-GB" sz="12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cannot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be modified during program execution.</a:t>
                      </a:r>
                      <a:endParaRPr sz="1200" b="1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20" name="Google Shape;120;p18"/>
          <p:cNvCxnSpPr/>
          <p:nvPr/>
        </p:nvCxnSpPr>
        <p:spPr>
          <a:xfrm>
            <a:off x="2290625" y="699975"/>
            <a:ext cx="4554000" cy="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121" name="Google Shape;121;p18"/>
          <p:cNvGraphicFramePr/>
          <p:nvPr/>
        </p:nvGraphicFramePr>
        <p:xfrm>
          <a:off x="360000" y="6947638"/>
          <a:ext cx="6496000" cy="267336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String slices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[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start index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end index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step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 slice of a string is a new string that includes the characters from a start index up to (but not including) an end index. Specifying a step skips over items.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substring = word[5:8]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The new list is a slice containing items 6 to 8. 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prefix = word[:3] 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You can omit the start index (start from the first character) and the end index (stop at the last character).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skipped = name[::2]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Skip every other item.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2" name="Google Shape;12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4026" y="7045102"/>
            <a:ext cx="180000" cy="1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8" name="Google Shape;128;p19"/>
          <p:cNvCxnSpPr/>
          <p:nvPr/>
        </p:nvCxnSpPr>
        <p:spPr>
          <a:xfrm>
            <a:off x="3167400" y="699975"/>
            <a:ext cx="3677400" cy="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9" name="Google Shape;12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7329" y="523588"/>
            <a:ext cx="294490" cy="358163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9"/>
          <p:cNvSpPr/>
          <p:nvPr/>
        </p:nvSpPr>
        <p:spPr>
          <a:xfrm>
            <a:off x="1162900" y="430575"/>
            <a:ext cx="2043600" cy="447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7200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String functions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131" name="Google Shape;131;p19"/>
          <p:cNvGraphicFramePr/>
          <p:nvPr/>
        </p:nvGraphicFramePr>
        <p:xfrm>
          <a:off x="360000" y="907013"/>
          <a:ext cx="6496000" cy="50976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Some functions can accept strings as arguments, process them, and return a result.   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2" name="Google Shape;132;p19"/>
          <p:cNvGraphicFramePr/>
          <p:nvPr/>
        </p:nvGraphicFramePr>
        <p:xfrm>
          <a:off x="360000" y="1514085"/>
          <a:ext cx="6496000" cy="137952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Length of a string: the </a:t>
                      </a:r>
                      <a:r>
                        <a:rPr lang="en-GB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len</a:t>
                      </a: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function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len(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Return the length (number of characters) of a string.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len(password)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3" name="Google Shape;133;p19"/>
          <p:cNvGraphicFramePr/>
          <p:nvPr/>
        </p:nvGraphicFramePr>
        <p:xfrm>
          <a:off x="360000" y="4013422"/>
          <a:ext cx="6496000" cy="1941505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String membership: the </a:t>
                      </a:r>
                      <a:r>
                        <a:rPr lang="en-GB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in</a:t>
                      </a: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operator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substring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in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string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Check if a string is contained within a larger string. 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This expression evaluates to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True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or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False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7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"sub" in word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letter in "aeiou"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word in text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34" name="Google Shape;134;p19"/>
          <p:cNvCxnSpPr/>
          <p:nvPr/>
        </p:nvCxnSpPr>
        <p:spPr>
          <a:xfrm>
            <a:off x="3272100" y="3366975"/>
            <a:ext cx="3572400" cy="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5" name="Google Shape;135;p19"/>
          <p:cNvSpPr/>
          <p:nvPr/>
        </p:nvSpPr>
        <p:spPr>
          <a:xfrm>
            <a:off x="1162901" y="3021375"/>
            <a:ext cx="2528100" cy="447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7200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String operators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136" name="Google Shape;136;p19"/>
          <p:cNvGraphicFramePr/>
          <p:nvPr/>
        </p:nvGraphicFramePr>
        <p:xfrm>
          <a:off x="360000" y="3421613"/>
          <a:ext cx="6496000" cy="69264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String operators allow you to form expressions that involve strings and can be evaluated.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7" name="Google Shape;137;p19"/>
          <p:cNvGraphicFramePr/>
          <p:nvPr/>
        </p:nvGraphicFramePr>
        <p:xfrm>
          <a:off x="360000" y="6023925"/>
          <a:ext cx="6496000" cy="1698135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9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Adding strings together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string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+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string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This expression evaluates to a new string that comprises the two strings joined together in sequence.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greeting = "Hello " + name + "!"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fullname = firstname + lastname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8" name="Google Shape;13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4626" y="6121177"/>
            <a:ext cx="180000" cy="18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9" name="Google Shape;139;p19"/>
          <p:cNvCxnSpPr/>
          <p:nvPr/>
        </p:nvCxnSpPr>
        <p:spPr>
          <a:xfrm>
            <a:off x="3114975" y="8167575"/>
            <a:ext cx="3729600" cy="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0" name="Google Shape;140;p19"/>
          <p:cNvSpPr/>
          <p:nvPr/>
        </p:nvSpPr>
        <p:spPr>
          <a:xfrm>
            <a:off x="1162901" y="7898175"/>
            <a:ext cx="2528100" cy="447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7200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Split and join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141" name="Google Shape;141;p19"/>
          <p:cNvGraphicFramePr/>
          <p:nvPr/>
        </p:nvGraphicFramePr>
        <p:xfrm>
          <a:off x="360000" y="8298413"/>
          <a:ext cx="6496000" cy="50976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It is often convenient to split a string into a list, or join the items of a list into a string.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2" name="Google Shape;142;p19"/>
          <p:cNvGraphicFramePr/>
          <p:nvPr/>
        </p:nvGraphicFramePr>
        <p:xfrm>
          <a:off x="360000" y="8852638"/>
          <a:ext cx="6496000" cy="137384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string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.split(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separator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separator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.join(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names = line.split(", ")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"".join(letters)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3" name="Google Shape;14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4551" y="8026177"/>
            <a:ext cx="180000" cy="1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9" name="Google Shape;149;p20"/>
          <p:cNvCxnSpPr/>
          <p:nvPr/>
        </p:nvCxnSpPr>
        <p:spPr>
          <a:xfrm>
            <a:off x="4284150" y="699975"/>
            <a:ext cx="2560800" cy="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0" name="Google Shape;15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7329" y="523588"/>
            <a:ext cx="294490" cy="358163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0"/>
          <p:cNvSpPr/>
          <p:nvPr/>
        </p:nvSpPr>
        <p:spPr>
          <a:xfrm>
            <a:off x="1162900" y="430575"/>
            <a:ext cx="3076500" cy="447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7200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Iterating over sequences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152" name="Google Shape;152;p20"/>
          <p:cNvGraphicFramePr/>
          <p:nvPr/>
        </p:nvGraphicFramePr>
        <p:xfrm>
          <a:off x="360000" y="907013"/>
          <a:ext cx="6496000" cy="69264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The 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for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-loop is a special type of control structure that can be used to iterate over the elements of a sequence.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3" name="Google Shape;153;p20"/>
          <p:cNvGraphicFramePr/>
          <p:nvPr/>
        </p:nvGraphicFramePr>
        <p:xfrm>
          <a:off x="360000" y="2885685"/>
          <a:ext cx="6496000" cy="166908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Iterating over list items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for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item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in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list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block of statements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Execute the block of statements for every item in the list.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for name in guests: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print(name)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4" name="Google Shape;154;p20"/>
          <p:cNvGraphicFramePr/>
          <p:nvPr/>
        </p:nvGraphicFramePr>
        <p:xfrm>
          <a:off x="360000" y="1742685"/>
          <a:ext cx="6496000" cy="89760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for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element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in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sequence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block of statements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For every element in the sequence, execute the block of statements. 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5" name="Google Shape;155;p20"/>
          <p:cNvGraphicFramePr/>
          <p:nvPr/>
        </p:nvGraphicFramePr>
        <p:xfrm>
          <a:off x="360000" y="4952610"/>
          <a:ext cx="6496000" cy="180624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Iterating over string characters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Syntax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for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character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in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string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block of statements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Execute the block of statements for every character in the string.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for character in password: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print(character)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6" name="Google Shape;156;p20"/>
          <p:cNvGraphicFramePr/>
          <p:nvPr/>
        </p:nvGraphicFramePr>
        <p:xfrm>
          <a:off x="360000" y="7152885"/>
          <a:ext cx="6496000" cy="1829880"/>
        </p:xfrm>
        <a:graphic>
          <a:graphicData uri="http://schemas.openxmlformats.org/drawingml/2006/table">
            <a:tbl>
              <a:tblPr>
                <a:noFill/>
                <a:tableStyleId>{6946E31A-D720-4625-9D24-45896FE7FD56}</a:tableStyleId>
              </a:tblPr>
              <a:tblGrid>
                <a:gridCol w="82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Using </a:t>
                      </a:r>
                      <a:r>
                        <a:rPr lang="en-GB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while</a:t>
                      </a:r>
                      <a:r>
                        <a:rPr lang="en-GB" b="1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instead of </a:t>
                      </a:r>
                      <a:r>
                        <a:rPr lang="en-GB">
                          <a:solidFill>
                            <a:srgbClr val="5B5BA5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for</a:t>
                      </a:r>
                      <a:endParaRPr b="1">
                        <a:solidFill>
                          <a:srgbClr val="5B5BA5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You can follow this pattern to use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while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to achieve a similar effect as when using 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for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: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144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5BA5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5B5BA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Pattern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index = 0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while index &lt; len(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sequence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):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element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=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sequence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[index]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block of statements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index = index + 1</a:t>
                      </a:r>
                      <a:endParaRPr sz="11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72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B5BA5">
                        <a:alpha val="250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Iterate over all indices, retrieve the corresponding element in the sequence, and execute the block of statements.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180000" marR="72000" marT="72000" marB="72000">
                    <a:lnL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57" name="Google Shape;15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0376" y="7235602"/>
            <a:ext cx="180000" cy="1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1781</Words>
  <Application>Microsoft Office PowerPoint</Application>
  <PresentationFormat>Custom</PresentationFormat>
  <Paragraphs>246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Roboto Mono</vt:lpstr>
      <vt:lpstr>Quicksand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James Brown</dc:creator>
  <cp:lastModifiedBy>James Brown</cp:lastModifiedBy>
  <cp:revision>1</cp:revision>
  <dcterms:modified xsi:type="dcterms:W3CDTF">2025-01-05T22:06:07Z</dcterms:modified>
</cp:coreProperties>
</file>